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9" r:id="rId3"/>
    <p:sldId id="258" r:id="rId4"/>
    <p:sldId id="374" r:id="rId5"/>
    <p:sldId id="391" r:id="rId6"/>
    <p:sldId id="268" r:id="rId7"/>
    <p:sldId id="342" r:id="rId8"/>
    <p:sldId id="420" r:id="rId9"/>
    <p:sldId id="389" r:id="rId10"/>
    <p:sldId id="330" r:id="rId11"/>
    <p:sldId id="324" r:id="rId12"/>
    <p:sldId id="353" r:id="rId13"/>
    <p:sldId id="377" r:id="rId14"/>
    <p:sldId id="394" r:id="rId15"/>
    <p:sldId id="413" r:id="rId16"/>
    <p:sldId id="395" r:id="rId17"/>
    <p:sldId id="424" r:id="rId18"/>
    <p:sldId id="425" r:id="rId19"/>
    <p:sldId id="426" r:id="rId20"/>
    <p:sldId id="397" r:id="rId21"/>
    <p:sldId id="398" r:id="rId22"/>
    <p:sldId id="401" r:id="rId23"/>
    <p:sldId id="402" r:id="rId24"/>
    <p:sldId id="403" r:id="rId25"/>
    <p:sldId id="422" r:id="rId26"/>
    <p:sldId id="427" r:id="rId27"/>
    <p:sldId id="428" r:id="rId28"/>
    <p:sldId id="404" r:id="rId29"/>
    <p:sldId id="415" r:id="rId30"/>
    <p:sldId id="408" r:id="rId31"/>
    <p:sldId id="414" r:id="rId32"/>
    <p:sldId id="417" r:id="rId33"/>
    <p:sldId id="418" r:id="rId34"/>
    <p:sldId id="355" r:id="rId35"/>
    <p:sldId id="274" r:id="rId36"/>
    <p:sldId id="423" r:id="rId37"/>
    <p:sldId id="419" r:id="rId38"/>
    <p:sldId id="328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EFA"/>
    <a:srgbClr val="146CFD"/>
    <a:srgbClr val="F6414B"/>
    <a:srgbClr val="FFFFBF"/>
    <a:srgbClr val="FFFFE0"/>
    <a:srgbClr val="B3FCFC"/>
    <a:srgbClr val="F2DCDB"/>
    <a:srgbClr val="FFCFBE"/>
    <a:srgbClr val="F6A696"/>
    <a:srgbClr val="FEF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6" autoAdjust="0"/>
    <p:restoredTop sz="99387" autoAdjust="0"/>
  </p:normalViewPr>
  <p:slideViewPr>
    <p:cSldViewPr snapToGrid="0" snapToObjects="1">
      <p:cViewPr>
        <p:scale>
          <a:sx n="103" d="100"/>
          <a:sy n="103" d="100"/>
        </p:scale>
        <p:origin x="-132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2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1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47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1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2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732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F352A-9932-EE4A-9871-14412D3A5F7B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265AA-31AB-2247-A191-E8BF570D3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arrineblank/MicrO/" TargetMode="External"/><Relationship Id="rId3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github.com/carrineblank/MicroPIEDigester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hyperlink" Target="https://github.com/biosemantics/micropie2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8005" y="588778"/>
            <a:ext cx="73775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MicrO ontology; enabling the acquisition of </a:t>
            </a:r>
            <a:r>
              <a:rPr lang="en-US" sz="2000" dirty="0" smtClean="0"/>
              <a:t>higher-order</a:t>
            </a:r>
            <a:endParaRPr lang="en-US" sz="2000" dirty="0"/>
          </a:p>
          <a:p>
            <a:pPr algn="ctr"/>
            <a:r>
              <a:rPr lang="en-US" sz="2000" dirty="0"/>
              <a:t>knowledge of phenotypes from prokaryotic taxonomic descriptions and the construction of very </a:t>
            </a:r>
            <a:r>
              <a:rPr lang="en-US" sz="2000" dirty="0" smtClean="0"/>
              <a:t>large character matrices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Carrine E. Blank</a:t>
            </a:r>
          </a:p>
          <a:p>
            <a:pPr algn="ctr"/>
            <a:r>
              <a:rPr lang="en-US" sz="2000" dirty="0" smtClean="0"/>
              <a:t>University of Montana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9335"/>
            <a:ext cx="9144000" cy="35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5"/>
    </mc:Choice>
    <mc:Fallback xmlns="">
      <p:transition xmlns:p14="http://schemas.microsoft.com/office/powerpoint/2010/main" spd="slow" advTm="205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10735" y="360233"/>
            <a:ext cx="4432238" cy="461665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Raw Matrix Output for MicroPIE</a:t>
            </a:r>
          </a:p>
        </p:txBody>
      </p:sp>
      <p:pic>
        <p:nvPicPr>
          <p:cNvPr id="4" name="Picture 3" descr="Morph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925"/>
            <a:ext cx="9144000" cy="43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6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UpofMicroPIEOutpu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0" y="0"/>
            <a:ext cx="745807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68354" y="738670"/>
            <a:ext cx="4572000" cy="1077218"/>
          </a:xfrm>
          <a:prstGeom prst="rect">
            <a:avLst/>
          </a:prstGeom>
          <a:solidFill>
            <a:srgbClr val="F2DCDB"/>
          </a:solidFill>
        </p:spPr>
        <p:txBody>
          <a:bodyPr>
            <a:spAutoFit/>
          </a:bodyPr>
          <a:lstStyle/>
          <a:p>
            <a:pPr marL="455613" indent="-455613"/>
            <a:r>
              <a:rPr lang="en-US" sz="2400" b="1" u="sng" dirty="0" smtClean="0"/>
              <a:t>Output </a:t>
            </a:r>
          </a:p>
          <a:p>
            <a:pPr marL="455613" indent="-455613"/>
            <a:r>
              <a:rPr lang="en-US" sz="2000" b="1" dirty="0" smtClean="0"/>
              <a:t>Words </a:t>
            </a:r>
            <a:r>
              <a:rPr lang="en-US" sz="2000" dirty="0" smtClean="0"/>
              <a:t>and</a:t>
            </a:r>
            <a:r>
              <a:rPr lang="en-US" sz="2000" b="1" dirty="0" smtClean="0"/>
              <a:t> phrases</a:t>
            </a:r>
            <a:r>
              <a:rPr lang="en-US" sz="2000" dirty="0" smtClean="0"/>
              <a:t>.</a:t>
            </a:r>
          </a:p>
          <a:p>
            <a:pPr marL="455613" indent="-455613"/>
            <a:r>
              <a:rPr lang="en-US" sz="2000" dirty="0" smtClean="0"/>
              <a:t>See many </a:t>
            </a:r>
            <a:r>
              <a:rPr lang="en-US" sz="2000" b="1" dirty="0" smtClean="0"/>
              <a:t>alternative spellings.</a:t>
            </a:r>
          </a:p>
        </p:txBody>
      </p:sp>
    </p:spTree>
    <p:extLst>
      <p:ext uri="{BB962C8B-B14F-4D97-AF65-F5344CB8AC3E}">
        <p14:creationId xmlns:p14="http://schemas.microsoft.com/office/powerpoint/2010/main" val="3433560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528" y="393012"/>
            <a:ext cx="7341502" cy="461665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MicroPIE (Microbial Phenomics Information Extractor)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149" y="1380847"/>
            <a:ext cx="5196137" cy="3754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000" b="1" i="1" dirty="0" smtClean="0"/>
              <a:t>Power and Potential of MicroPIE:</a:t>
            </a:r>
          </a:p>
          <a:p>
            <a:pPr marL="455613" indent="-455613"/>
            <a:r>
              <a:rPr lang="en-US" dirty="0" smtClean="0"/>
              <a:t>- Enables the rapid acquisition of phenotype data from legacy text</a:t>
            </a:r>
          </a:p>
          <a:p>
            <a:pPr marL="455613" indent="-455613"/>
            <a:r>
              <a:rPr lang="en-US" dirty="0" smtClean="0"/>
              <a:t>- Easy to use</a:t>
            </a:r>
          </a:p>
          <a:p>
            <a:pPr marL="455613" indent="-455613"/>
            <a:r>
              <a:rPr lang="en-US" dirty="0" smtClean="0"/>
              <a:t>- Open access</a:t>
            </a:r>
          </a:p>
          <a:p>
            <a:pPr marL="455613" indent="-455613"/>
            <a:endParaRPr lang="en-US" dirty="0"/>
          </a:p>
          <a:p>
            <a:pPr marL="455613" indent="-455613"/>
            <a:r>
              <a:rPr lang="en-US" sz="2000" b="1" i="1" dirty="0" smtClean="0"/>
              <a:t>Ongoing Development:</a:t>
            </a:r>
          </a:p>
          <a:p>
            <a:pPr marL="455613" indent="-455613"/>
            <a:r>
              <a:rPr lang="en-US" dirty="0" smtClean="0"/>
              <a:t>- Increasing performance of text extraction</a:t>
            </a:r>
          </a:p>
          <a:p>
            <a:pPr marL="455613" indent="-455613"/>
            <a:r>
              <a:rPr lang="en-US" dirty="0" smtClean="0"/>
              <a:t>- Testing </a:t>
            </a:r>
            <a:r>
              <a:rPr lang="en-US" dirty="0"/>
              <a:t>of </a:t>
            </a:r>
            <a:r>
              <a:rPr lang="en-US" dirty="0" smtClean="0"/>
              <a:t>performance</a:t>
            </a:r>
          </a:p>
          <a:p>
            <a:pPr marL="455613" indent="-455613"/>
            <a:r>
              <a:rPr lang="en-US" dirty="0" smtClean="0"/>
              <a:t>- Neural-network sequence tagging models</a:t>
            </a:r>
          </a:p>
          <a:p>
            <a:pPr marL="455613" indent="-455613"/>
            <a:r>
              <a:rPr lang="en-US" dirty="0"/>
              <a:t>- Incorporation into ETC (Explorer of Taxon Concepts</a:t>
            </a:r>
            <a:r>
              <a:rPr lang="en-US" dirty="0" smtClean="0"/>
              <a:t>)</a:t>
            </a:r>
          </a:p>
          <a:p>
            <a:pPr marL="455613" indent="-455613"/>
            <a:r>
              <a:rPr lang="en-US" dirty="0" smtClean="0"/>
              <a:t>- </a:t>
            </a:r>
            <a:r>
              <a:rPr lang="en-US" b="1" dirty="0" smtClean="0"/>
              <a:t>Ontology integration</a:t>
            </a:r>
          </a:p>
          <a:p>
            <a:pPr marL="455613" indent="-455613"/>
            <a:endParaRPr lang="en-US" dirty="0" smtClean="0"/>
          </a:p>
        </p:txBody>
      </p:sp>
      <p:pic>
        <p:nvPicPr>
          <p:cNvPr id="4" name="Picture 3" descr="System Architecture LA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60" y="1825156"/>
            <a:ext cx="3013039" cy="278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8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515" y="343696"/>
            <a:ext cx="8364866" cy="769441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u="sng" dirty="0" smtClean="0"/>
              <a:t>MicrO</a:t>
            </a:r>
            <a:r>
              <a:rPr lang="en-US" sz="2000" b="1" u="sng" dirty="0" smtClean="0"/>
              <a:t> (A Microbial Ontology of Phenotypic and Metabolic Characters, Assays, and Culture Media Found in Prokaryotic Taxonomic Descriptions)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6508" y="4915894"/>
            <a:ext cx="56346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https://github.com/carrineblank/MicrO</a:t>
            </a:r>
            <a:r>
              <a:rPr lang="en-US" sz="1400" dirty="0" smtClean="0">
                <a:hlinkClick r:id="rId2"/>
              </a:rPr>
              <a:t>/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Blank CE, Cui H, Moore LR, Walls RL. </a:t>
            </a:r>
            <a:r>
              <a:rPr lang="en-US" sz="1400" b="1" dirty="0"/>
              <a:t> 2016.  </a:t>
            </a:r>
            <a:r>
              <a:rPr lang="en-US" sz="1400" dirty="0"/>
              <a:t>MicrO: An Ontology of Phenotypic and Metabolic Characters, Assays, and Culture Media Found in Prokaryotic Taxonomic Descriptions,</a:t>
            </a:r>
            <a:r>
              <a:rPr lang="en-US" sz="1400" i="1" dirty="0"/>
              <a:t> Journal of Biomedical Semantics </a:t>
            </a:r>
            <a:r>
              <a:rPr lang="en-US" sz="1400" dirty="0"/>
              <a:t>7:18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27585" y="1509908"/>
            <a:ext cx="63621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dirty="0" smtClean="0"/>
              <a:t>Constructed </a:t>
            </a:r>
            <a:r>
              <a:rPr lang="en-US" dirty="0"/>
              <a:t>from term </a:t>
            </a:r>
            <a:r>
              <a:rPr lang="en-US" dirty="0" smtClean="0"/>
              <a:t>lists.</a:t>
            </a:r>
          </a:p>
          <a:p>
            <a:pPr marL="455613" indent="-455613"/>
            <a:r>
              <a:rPr lang="en-US" dirty="0" smtClean="0"/>
              <a:t>Contains </a:t>
            </a:r>
            <a:r>
              <a:rPr lang="en-US" dirty="0"/>
              <a:t>~ 2,470 </a:t>
            </a:r>
            <a:r>
              <a:rPr lang="en-US" b="1" dirty="0"/>
              <a:t>terms</a:t>
            </a:r>
            <a:r>
              <a:rPr lang="en-US" dirty="0"/>
              <a:t> and term </a:t>
            </a:r>
            <a:r>
              <a:rPr lang="en-US" b="1" dirty="0"/>
              <a:t>definitions</a:t>
            </a:r>
            <a:r>
              <a:rPr lang="en-US" dirty="0" smtClean="0"/>
              <a:t>, </a:t>
            </a:r>
            <a:r>
              <a:rPr lang="en-US" dirty="0"/>
              <a:t>thousands of term </a:t>
            </a:r>
            <a:r>
              <a:rPr lang="en-US" b="1" dirty="0"/>
              <a:t>synonyms</a:t>
            </a:r>
            <a:r>
              <a:rPr lang="en-US" dirty="0"/>
              <a:t>.</a:t>
            </a:r>
          </a:p>
          <a:p>
            <a:pPr marL="455613" indent="-455613"/>
            <a:r>
              <a:rPr lang="en-US" dirty="0" smtClean="0"/>
              <a:t>Constructed </a:t>
            </a:r>
            <a:r>
              <a:rPr lang="en-US" dirty="0"/>
              <a:t>in OWL Protégé; following OBO Foundry principles. </a:t>
            </a:r>
          </a:p>
          <a:p>
            <a:pPr marL="455613" indent="-455613"/>
            <a:r>
              <a:rPr lang="en-US" dirty="0"/>
              <a:t>Imports ~12,100 terms from </a:t>
            </a:r>
            <a:r>
              <a:rPr lang="en-US" b="1" dirty="0"/>
              <a:t>19 other ontologies</a:t>
            </a:r>
            <a:r>
              <a:rPr lang="en-US" dirty="0"/>
              <a:t>, including Phenotype Quality (PATO), the Gene Ontology (GO), and Chemical Entities of Biological Interest (</a:t>
            </a:r>
            <a:r>
              <a:rPr lang="en-US" dirty="0" err="1"/>
              <a:t>ChEBI</a:t>
            </a:r>
            <a:r>
              <a:rPr lang="en-US" dirty="0"/>
              <a:t>). </a:t>
            </a:r>
          </a:p>
          <a:p>
            <a:pPr marL="455613" indent="-455613"/>
            <a:r>
              <a:rPr lang="en-US" dirty="0"/>
              <a:t>Contains &gt;24,300 </a:t>
            </a:r>
            <a:r>
              <a:rPr lang="en-US" b="1" dirty="0"/>
              <a:t>logical axioms </a:t>
            </a:r>
            <a:r>
              <a:rPr lang="en-US" dirty="0"/>
              <a:t>connecting entities and processes across multiple ontologies to facilitate inference of higher-order phenotypic traits</a:t>
            </a:r>
            <a:r>
              <a:rPr lang="en-US" dirty="0" smtClean="0"/>
              <a:t>.</a:t>
            </a:r>
          </a:p>
          <a:p>
            <a:pPr marL="455613" indent="-455613"/>
            <a:r>
              <a:rPr lang="en-US" dirty="0" smtClean="0"/>
              <a:t>Designed so modules can be re-used by other ontologies.</a:t>
            </a:r>
            <a:endParaRPr lang="en-US" dirty="0"/>
          </a:p>
        </p:txBody>
      </p:sp>
      <p:pic>
        <p:nvPicPr>
          <p:cNvPr id="5" name="Picture 4" descr="MicrO arcitectur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9" y="1269886"/>
            <a:ext cx="2122454" cy="538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47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563178"/>
            <a:ext cx="833542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indent="-458788"/>
            <a:r>
              <a:rPr lang="en-US" sz="2000" dirty="0" smtClean="0"/>
              <a:t>Terms grouped into </a:t>
            </a:r>
            <a:r>
              <a:rPr lang="en-US" sz="2000" i="1" dirty="0" smtClean="0"/>
              <a:t>candidate classes</a:t>
            </a:r>
            <a:r>
              <a:rPr lang="en-US" sz="2000" dirty="0" smtClean="0"/>
              <a:t> and </a:t>
            </a:r>
            <a:r>
              <a:rPr lang="en-US" sz="2000" i="1" dirty="0" smtClean="0"/>
              <a:t>synonyms</a:t>
            </a:r>
            <a:r>
              <a:rPr lang="en-US" sz="2000" dirty="0" smtClean="0"/>
              <a:t> (round, rounded, spherical, </a:t>
            </a:r>
            <a:r>
              <a:rPr lang="en-US" sz="2000" dirty="0" err="1" smtClean="0"/>
              <a:t>sphaerical</a:t>
            </a:r>
            <a:r>
              <a:rPr lang="en-US" sz="2000" dirty="0" smtClean="0"/>
              <a:t>, </a:t>
            </a:r>
            <a:r>
              <a:rPr lang="en-US" sz="2000" dirty="0" err="1" smtClean="0"/>
              <a:t>coccoid</a:t>
            </a:r>
            <a:r>
              <a:rPr lang="en-US" sz="2000" dirty="0" smtClean="0"/>
              <a:t>, </a:t>
            </a:r>
            <a:r>
              <a:rPr lang="en-US" sz="2000" u="sng" dirty="0" err="1" smtClean="0"/>
              <a:t>coccus</a:t>
            </a:r>
            <a:r>
              <a:rPr lang="en-US" sz="2000" dirty="0" smtClean="0"/>
              <a:t>).</a:t>
            </a:r>
          </a:p>
          <a:p>
            <a:pPr marL="458788" indent="-458788"/>
            <a:endParaRPr lang="en-US" sz="2000" dirty="0" smtClean="0"/>
          </a:p>
          <a:p>
            <a:pPr marL="458788" indent="-458788"/>
            <a:r>
              <a:rPr lang="en-US" sz="2000" dirty="0" smtClean="0"/>
              <a:t>Searched for </a:t>
            </a:r>
            <a:r>
              <a:rPr lang="en-US" sz="2000" i="1" dirty="0" smtClean="0"/>
              <a:t>existing terms </a:t>
            </a:r>
            <a:r>
              <a:rPr lang="en-US" sz="2000" dirty="0" smtClean="0"/>
              <a:t>using </a:t>
            </a:r>
            <a:r>
              <a:rPr lang="en-US" sz="2000" dirty="0" err="1" smtClean="0"/>
              <a:t>OntoBee</a:t>
            </a:r>
            <a:r>
              <a:rPr lang="en-US" sz="2000" dirty="0"/>
              <a:t> </a:t>
            </a:r>
            <a:r>
              <a:rPr lang="en-US" sz="2000" dirty="0" smtClean="0"/>
              <a:t>- </a:t>
            </a:r>
            <a:r>
              <a:rPr lang="en-US" sz="2000" i="1" dirty="0" smtClean="0"/>
              <a:t>imported</a:t>
            </a:r>
            <a:r>
              <a:rPr lang="en-US" sz="2000" dirty="0" smtClean="0"/>
              <a:t> using </a:t>
            </a:r>
            <a:r>
              <a:rPr lang="en-US" sz="2000" dirty="0" err="1"/>
              <a:t>OntoFox</a:t>
            </a:r>
            <a:r>
              <a:rPr lang="en-US" sz="2000" dirty="0"/>
              <a:t>.</a:t>
            </a:r>
          </a:p>
          <a:p>
            <a:pPr marL="458788" indent="-458788"/>
            <a:endParaRPr lang="en-US" sz="2000" dirty="0" smtClean="0"/>
          </a:p>
          <a:p>
            <a:pPr marL="458788" indent="-458788"/>
            <a:r>
              <a:rPr lang="en-US" sz="2000" dirty="0" smtClean="0"/>
              <a:t>Unique terms named as </a:t>
            </a:r>
            <a:r>
              <a:rPr lang="en-US" sz="2000" i="1" dirty="0" smtClean="0"/>
              <a:t>ontology classes </a:t>
            </a:r>
            <a:r>
              <a:rPr lang="en-US" sz="2000" dirty="0" smtClean="0"/>
              <a:t>(e.g. </a:t>
            </a:r>
            <a:r>
              <a:rPr lang="en-US" sz="2000" u="sng" dirty="0" err="1" smtClean="0"/>
              <a:t>coccus</a:t>
            </a:r>
            <a:r>
              <a:rPr lang="en-US" sz="2000" dirty="0" smtClean="0"/>
              <a:t>).</a:t>
            </a:r>
          </a:p>
          <a:p>
            <a:pPr marL="458788" indent="-458788"/>
            <a:r>
              <a:rPr lang="en-US" sz="2000" dirty="0"/>
              <a:t>S</a:t>
            </a:r>
            <a:r>
              <a:rPr lang="en-US" sz="2000" dirty="0" smtClean="0"/>
              <a:t>ynonyms were added.</a:t>
            </a:r>
            <a:endParaRPr lang="en-US" sz="2000" dirty="0"/>
          </a:p>
          <a:p>
            <a:pPr marL="458788" indent="-458788"/>
            <a:r>
              <a:rPr lang="en-US" sz="2000" i="1" dirty="0" smtClean="0"/>
              <a:t>Definitions written </a:t>
            </a:r>
            <a:r>
              <a:rPr lang="en-US" sz="2000" dirty="0" smtClean="0"/>
              <a:t>and </a:t>
            </a:r>
            <a:r>
              <a:rPr lang="en-US" sz="2000" i="1" dirty="0" smtClean="0"/>
              <a:t>logical definitions </a:t>
            </a:r>
            <a:r>
              <a:rPr lang="en-US" sz="2000" dirty="0" smtClean="0"/>
              <a:t>created to connect to other ontologies.</a:t>
            </a:r>
          </a:p>
          <a:p>
            <a:pPr marL="458788" indent="-458788"/>
            <a:endParaRPr lang="en-US" sz="2000" dirty="0"/>
          </a:p>
          <a:p>
            <a:pPr marL="458788" indent="-458788"/>
            <a:r>
              <a:rPr lang="en-US" sz="2000" dirty="0" smtClean="0"/>
              <a:t>Built the classes under an upper-level ontology (BFO).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893" y="714689"/>
            <a:ext cx="3993815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Outline of MicrO </a:t>
            </a:r>
            <a:r>
              <a:rPr lang="en-US" sz="2400" b="1" dirty="0" err="1" smtClean="0"/>
              <a:t>Contruction</a:t>
            </a:r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52916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4448" y="528631"/>
            <a:ext cx="3519292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Largest Classes in MicrO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242" y="1384616"/>
            <a:ext cx="69662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000" b="1" dirty="0"/>
              <a:t>Assays</a:t>
            </a:r>
            <a:r>
              <a:rPr lang="en-US" sz="2000" dirty="0"/>
              <a:t> (enzymatic, metabolic, and phenotypic assays)</a:t>
            </a:r>
          </a:p>
          <a:p>
            <a:pPr marL="455613" indent="-455613"/>
            <a:r>
              <a:rPr lang="en-US" sz="2000" dirty="0"/>
              <a:t>	</a:t>
            </a:r>
            <a:r>
              <a:rPr lang="en-US" sz="2000" dirty="0" smtClean="0"/>
              <a:t>- commercial </a:t>
            </a:r>
            <a:r>
              <a:rPr lang="en-US" sz="2000" dirty="0"/>
              <a:t>diagnostic kits</a:t>
            </a:r>
          </a:p>
          <a:p>
            <a:pPr marL="455613" indent="-455613"/>
            <a:r>
              <a:rPr lang="en-US" sz="2000" dirty="0"/>
              <a:t>	</a:t>
            </a:r>
            <a:r>
              <a:rPr lang="en-US" sz="2000" dirty="0" smtClean="0"/>
              <a:t>- conventional </a:t>
            </a:r>
            <a:r>
              <a:rPr lang="en-US" sz="2000" dirty="0"/>
              <a:t>tests performed in microbiological </a:t>
            </a:r>
            <a:r>
              <a:rPr lang="en-US" sz="2000" dirty="0" smtClean="0"/>
              <a:t>labs</a:t>
            </a:r>
            <a:endParaRPr lang="en-US" sz="2000" dirty="0"/>
          </a:p>
          <a:p>
            <a:pPr marL="455613" indent="-455613"/>
            <a:r>
              <a:rPr lang="en-US" sz="2000" dirty="0"/>
              <a:t>Microbiological </a:t>
            </a:r>
            <a:r>
              <a:rPr lang="en-US" sz="2000" b="1" dirty="0"/>
              <a:t>culture media </a:t>
            </a:r>
            <a:r>
              <a:rPr lang="en-US" sz="2000" dirty="0"/>
              <a:t>and media </a:t>
            </a:r>
            <a:r>
              <a:rPr lang="en-US" sz="2000" b="1" dirty="0"/>
              <a:t>ingredients</a:t>
            </a:r>
          </a:p>
          <a:p>
            <a:pPr marL="455613" indent="-455613"/>
            <a:r>
              <a:rPr lang="en-US" sz="2000" dirty="0" smtClean="0"/>
              <a:t>Prokaryotic </a:t>
            </a:r>
            <a:r>
              <a:rPr lang="en-US" sz="2000" b="1" dirty="0"/>
              <a:t>qualities</a:t>
            </a:r>
          </a:p>
          <a:p>
            <a:pPr marL="455613" indent="-455613"/>
            <a:r>
              <a:rPr lang="en-US" sz="2000" b="1" dirty="0"/>
              <a:t>	</a:t>
            </a:r>
            <a:r>
              <a:rPr lang="en-US" sz="2000" b="1" dirty="0" smtClean="0"/>
              <a:t>-</a:t>
            </a:r>
            <a:r>
              <a:rPr lang="en-US" sz="2000" dirty="0" smtClean="0"/>
              <a:t>shapes</a:t>
            </a:r>
            <a:r>
              <a:rPr lang="en-US" sz="2000" dirty="0"/>
              <a:t>, colony attributes, internal and external structures</a:t>
            </a:r>
          </a:p>
          <a:p>
            <a:endParaRPr lang="en-US" sz="2000" dirty="0"/>
          </a:p>
        </p:txBody>
      </p:sp>
      <p:pic>
        <p:nvPicPr>
          <p:cNvPr id="7" name="Picture 6" descr="1.3.3.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8100"/>
            <a:ext cx="4470400" cy="3009900"/>
          </a:xfrm>
          <a:prstGeom prst="rect">
            <a:avLst/>
          </a:prstGeom>
        </p:spPr>
      </p:pic>
      <p:pic>
        <p:nvPicPr>
          <p:cNvPr id="8" name="Picture 7" descr="PMC3929008_ABR-3-32-g0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302" y="3727085"/>
            <a:ext cx="3410698" cy="3130915"/>
          </a:xfrm>
          <a:prstGeom prst="rect">
            <a:avLst/>
          </a:prstGeom>
        </p:spPr>
      </p:pic>
      <p:pic>
        <p:nvPicPr>
          <p:cNvPr id="9" name="Picture 8" descr="im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62" y="38100"/>
            <a:ext cx="2239378" cy="246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3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0"/>
            <a:ext cx="89288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665" y="1161112"/>
            <a:ext cx="1552223" cy="923330"/>
          </a:xfrm>
          <a:prstGeom prst="rect">
            <a:avLst/>
          </a:prstGeom>
          <a:solidFill>
            <a:srgbClr val="E3FDC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classes in a hierarchical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83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S1b.enti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649"/>
            <a:ext cx="9144000" cy="4906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6795" y="369870"/>
            <a:ext cx="3131738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Entity Classes in Micro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09082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S3b.quali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990"/>
            <a:ext cx="9144000" cy="42968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5431" y="369870"/>
            <a:ext cx="3193387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Quality </a:t>
            </a:r>
            <a:r>
              <a:rPr lang="en-US" sz="2400" b="1" dirty="0"/>
              <a:t>Classes in </a:t>
            </a:r>
            <a:r>
              <a:rPr lang="en-US" sz="2400" b="1" dirty="0" smtClean="0"/>
              <a:t>Micro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4326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S2.proces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416"/>
            <a:ext cx="9144000" cy="4422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0596" y="369870"/>
            <a:ext cx="3587937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Processes Classes in MicrO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8197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S2.process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3315"/>
            <a:ext cx="9144000" cy="4422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891" y="356174"/>
            <a:ext cx="4389366" cy="2031325"/>
          </a:xfrm>
          <a:prstGeom prst="rect">
            <a:avLst/>
          </a:prstGeom>
          <a:solidFill>
            <a:srgbClr val="146CFD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b="1" i="1" u="sng" dirty="0" smtClean="0"/>
              <a:t>Collaborators:</a:t>
            </a:r>
          </a:p>
          <a:p>
            <a:pPr marL="455613" indent="-455613"/>
            <a:r>
              <a:rPr lang="en-US" dirty="0" smtClean="0"/>
              <a:t>Hong Cui and Jin Mao (Univ. of Arizona)</a:t>
            </a:r>
          </a:p>
          <a:p>
            <a:pPr marL="455613" indent="-455613"/>
            <a:r>
              <a:rPr lang="en-US" dirty="0"/>
              <a:t>Ramona Walls (Univ. Arizona)</a:t>
            </a:r>
          </a:p>
          <a:p>
            <a:pPr marL="455613" indent="-455613"/>
            <a:r>
              <a:rPr lang="en-US" dirty="0" smtClean="0"/>
              <a:t>Lisa Moore </a:t>
            </a:r>
            <a:r>
              <a:rPr lang="en-US" dirty="0"/>
              <a:t>(Univ. of </a:t>
            </a:r>
            <a:r>
              <a:rPr lang="en-US" dirty="0" smtClean="0"/>
              <a:t>Southern Maine)</a:t>
            </a:r>
          </a:p>
          <a:p>
            <a:pPr marL="455613" indent="-455613"/>
            <a:r>
              <a:rPr lang="en-US" dirty="0"/>
              <a:t>Robert Thacker (Stony Brook Univ.)</a:t>
            </a:r>
          </a:p>
          <a:p>
            <a:pPr marL="455613" indent="-455613"/>
            <a:r>
              <a:rPr lang="en-US" dirty="0" smtClean="0"/>
              <a:t>Josef </a:t>
            </a:r>
            <a:r>
              <a:rPr lang="en-US" dirty="0" err="1" smtClean="0"/>
              <a:t>Uyeda</a:t>
            </a:r>
            <a:r>
              <a:rPr lang="en-US" dirty="0" smtClean="0"/>
              <a:t> (Virginia Tech.)</a:t>
            </a:r>
            <a:endParaRPr lang="en-US" dirty="0"/>
          </a:p>
          <a:p>
            <a:pPr marL="455613" indent="-455613"/>
            <a:r>
              <a:rPr lang="en-US" dirty="0" smtClean="0"/>
              <a:t>Luke </a:t>
            </a:r>
            <a:r>
              <a:rPr lang="en-US" dirty="0"/>
              <a:t>Harmon  </a:t>
            </a:r>
            <a:r>
              <a:rPr lang="en-US" dirty="0" smtClean="0"/>
              <a:t>(Univ. Idaho)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9900" y="1599985"/>
            <a:ext cx="3756108" cy="923330"/>
          </a:xfrm>
          <a:prstGeom prst="rect">
            <a:avLst/>
          </a:prstGeom>
          <a:solidFill>
            <a:srgbClr val="146CFD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b="1" i="1" u="sng" dirty="0"/>
              <a:t>Funding:</a:t>
            </a:r>
          </a:p>
          <a:p>
            <a:pPr marL="455613" indent="-455613"/>
            <a:r>
              <a:rPr lang="en-US" dirty="0"/>
              <a:t>National Science Foundation (</a:t>
            </a:r>
            <a:r>
              <a:rPr lang="en-US" dirty="0" err="1"/>
              <a:t>AVAToL</a:t>
            </a:r>
            <a:r>
              <a:rPr lang="en-US" dirty="0"/>
              <a:t> program)</a:t>
            </a:r>
          </a:p>
        </p:txBody>
      </p:sp>
    </p:spTree>
    <p:extLst>
      <p:ext uri="{BB962C8B-B14F-4D97-AF65-F5344CB8AC3E}">
        <p14:creationId xmlns:p14="http://schemas.microsoft.com/office/powerpoint/2010/main" val="992125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ssDefinitions&amp;Synonym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90"/>
            <a:ext cx="9144000" cy="6531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8710" y="224411"/>
            <a:ext cx="1705450" cy="1200329"/>
          </a:xfrm>
          <a:prstGeom prst="rect">
            <a:avLst/>
          </a:prstGeom>
          <a:solidFill>
            <a:srgbClr val="E3FDC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class name</a:t>
            </a:r>
          </a:p>
          <a:p>
            <a:r>
              <a:rPr lang="en-US" dirty="0" smtClean="0"/>
              <a:t>text definition</a:t>
            </a:r>
          </a:p>
          <a:p>
            <a:r>
              <a:rPr lang="en-US" dirty="0" smtClean="0"/>
              <a:t>references</a:t>
            </a:r>
          </a:p>
          <a:p>
            <a:r>
              <a:rPr lang="en-US" dirty="0" smtClean="0"/>
              <a:t>synonyms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00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5228" y="504873"/>
            <a:ext cx="4305415" cy="646331"/>
          </a:xfrm>
          <a:prstGeom prst="rect">
            <a:avLst/>
          </a:prstGeom>
          <a:solidFill>
            <a:srgbClr val="E3FDC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Logical axioms connect the class to other classes in other ontologies</a:t>
            </a:r>
            <a:endParaRPr lang="en-US" dirty="0"/>
          </a:p>
        </p:txBody>
      </p:sp>
      <p:pic>
        <p:nvPicPr>
          <p:cNvPr id="4" name="Picture 3" descr="ExampleLogicalDefinition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367"/>
            <a:ext cx="9144000" cy="512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352" y="1528599"/>
            <a:ext cx="794539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&gt;750 new chemicals were </a:t>
            </a:r>
            <a:r>
              <a:rPr lang="en-US" sz="2000" b="1" dirty="0" smtClean="0"/>
              <a:t>added to </a:t>
            </a:r>
            <a:r>
              <a:rPr lang="en-US" sz="2000" b="1" dirty="0" err="1" smtClean="0"/>
              <a:t>ChEBI</a:t>
            </a:r>
            <a:r>
              <a:rPr lang="en-US" sz="2000" b="1" dirty="0" smtClean="0"/>
              <a:t> </a:t>
            </a:r>
          </a:p>
          <a:p>
            <a:r>
              <a:rPr lang="en-US" sz="2000" dirty="0" smtClean="0"/>
              <a:t>(minerals, antibiotics, dyes/stains, lipids, cell wall constituents, antibiotics, and inorganic and organic metabolic substrates and products).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Prokaryotic chemical entities (~100 classes)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chemical mixtures </a:t>
            </a:r>
            <a:r>
              <a:rPr lang="en-US" sz="2000" dirty="0" smtClean="0"/>
              <a:t>were retained under </a:t>
            </a:r>
            <a:r>
              <a:rPr lang="en-US" sz="2000" dirty="0" err="1" smtClean="0"/>
              <a:t>MicrO</a:t>
            </a:r>
            <a:endParaRPr lang="en-US" sz="2000" dirty="0" smtClean="0"/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trace element chemical solution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vitamin solutions</a:t>
            </a:r>
          </a:p>
          <a:p>
            <a:pPr marL="742950" lvl="1" indent="-285750">
              <a:buFontTx/>
              <a:buChar char="-"/>
            </a:pPr>
            <a:r>
              <a:rPr lang="en-US" sz="2000" dirty="0" smtClean="0"/>
              <a:t>complex mixtures/extracts</a:t>
            </a:r>
          </a:p>
          <a:p>
            <a:pPr marL="1200150" lvl="2" indent="-285750">
              <a:buFontTx/>
              <a:buChar char="-"/>
            </a:pPr>
            <a:r>
              <a:rPr lang="en-US" sz="2000" dirty="0" smtClean="0"/>
              <a:t>‘</a:t>
            </a:r>
            <a:r>
              <a:rPr lang="en-US" sz="2000" dirty="0" err="1" smtClean="0"/>
              <a:t>proteose</a:t>
            </a:r>
            <a:r>
              <a:rPr lang="en-US" sz="2000" dirty="0" smtClean="0"/>
              <a:t> peptone’</a:t>
            </a:r>
          </a:p>
          <a:p>
            <a:pPr marL="1200150" lvl="2" indent="-285750">
              <a:buFontTx/>
              <a:buChar char="-"/>
            </a:pPr>
            <a:r>
              <a:rPr lang="en-US" sz="2000" dirty="0" smtClean="0"/>
              <a:t>‘egg yolk oil’</a:t>
            </a:r>
          </a:p>
          <a:p>
            <a:pPr marL="1200150" lvl="2" indent="-285750">
              <a:buFontTx/>
              <a:buChar char="-"/>
            </a:pPr>
            <a:r>
              <a:rPr lang="en-US" sz="2000" dirty="0" smtClean="0"/>
              <a:t>‘bile salts’</a:t>
            </a:r>
          </a:p>
          <a:p>
            <a:pPr marL="1200150" lvl="2" indent="-285750">
              <a:buFontTx/>
              <a:buChar char="-"/>
            </a:pPr>
            <a:r>
              <a:rPr lang="en-US" sz="2000" dirty="0" smtClean="0"/>
              <a:t>‘crude oil extract’</a:t>
            </a:r>
            <a:endParaRPr lang="en-US" sz="2000" dirty="0"/>
          </a:p>
          <a:p>
            <a:endParaRPr lang="en-US" sz="1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72858" y="651920"/>
            <a:ext cx="2237014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MicrO Classes</a:t>
            </a:r>
          </a:p>
        </p:txBody>
      </p:sp>
    </p:spTree>
    <p:extLst>
      <p:ext uri="{BB962C8B-B14F-4D97-AF65-F5344CB8AC3E}">
        <p14:creationId xmlns:p14="http://schemas.microsoft.com/office/powerpoint/2010/main" val="428199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2858" y="651920"/>
            <a:ext cx="2237014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MicrO Classes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30176" y="1350702"/>
            <a:ext cx="722519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Q</a:t>
            </a:r>
            <a:r>
              <a:rPr lang="en-US" sz="2000" dirty="0" smtClean="0"/>
              <a:t>ualities </a:t>
            </a:r>
            <a:r>
              <a:rPr lang="en-US" sz="2000" dirty="0"/>
              <a:t>(~200) to describe </a:t>
            </a:r>
            <a:r>
              <a:rPr lang="en-US" sz="2000" b="1" dirty="0"/>
              <a:t>cell parts and shapes</a:t>
            </a:r>
          </a:p>
          <a:p>
            <a:pPr marL="285750" indent="-285750">
              <a:buFontTx/>
              <a:buChar char="-"/>
            </a:pPr>
            <a:r>
              <a:rPr lang="en-US" sz="2000" dirty="0" err="1"/>
              <a:t>flagellar</a:t>
            </a:r>
            <a:r>
              <a:rPr lang="en-US" sz="2000" dirty="0"/>
              <a:t> qualities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Gram stain qualities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granule qualities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cell wall </a:t>
            </a:r>
            <a:r>
              <a:rPr lang="en-US" sz="2000" dirty="0" err="1"/>
              <a:t>lysis</a:t>
            </a:r>
            <a:r>
              <a:rPr lang="en-US" sz="2000" dirty="0"/>
              <a:t> susceptibility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metabolic qualities</a:t>
            </a:r>
          </a:p>
          <a:p>
            <a:pPr marL="742950" lvl="1" indent="-285750">
              <a:buFontTx/>
              <a:buChar char="-"/>
            </a:pPr>
            <a:r>
              <a:rPr lang="en-US" sz="2000" dirty="0" err="1"/>
              <a:t>chemolithoautotrophic</a:t>
            </a:r>
            <a:endParaRPr lang="en-US" sz="2000" b="1" dirty="0"/>
          </a:p>
          <a:p>
            <a:pPr marL="742950" lvl="1" indent="-285750">
              <a:buFontTx/>
              <a:buChar char="-"/>
            </a:pPr>
            <a:r>
              <a:rPr lang="en-US" sz="2000" dirty="0" err="1"/>
              <a:t>photofermentative</a:t>
            </a: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 err="1"/>
              <a:t>obligately</a:t>
            </a:r>
            <a:r>
              <a:rPr lang="en-US" sz="2000" dirty="0"/>
              <a:t> aerobic</a:t>
            </a:r>
          </a:p>
          <a:p>
            <a:pPr marL="742950" lvl="1" indent="-285750">
              <a:buFontTx/>
              <a:buChar char="-"/>
            </a:pPr>
            <a:r>
              <a:rPr lang="en-US" sz="2000" dirty="0" err="1" smtClean="0"/>
              <a:t>microaerophilic</a:t>
            </a: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 err="1" smtClean="0"/>
              <a:t>aerotolerant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228536" y="3449315"/>
            <a:ext cx="452553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ell </a:t>
            </a:r>
            <a:r>
              <a:rPr lang="en-US" sz="2000" b="1" dirty="0" smtClean="0"/>
              <a:t>components</a:t>
            </a:r>
            <a:r>
              <a:rPr lang="en-US" sz="2000" dirty="0" smtClean="0"/>
              <a:t> (~255 classes)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</a:t>
            </a:r>
            <a:r>
              <a:rPr lang="en-US" sz="2000" dirty="0" err="1" smtClean="0"/>
              <a:t>pseudopeptidoglycan</a:t>
            </a:r>
            <a:r>
              <a:rPr lang="en-US" sz="2000" dirty="0" smtClean="0"/>
              <a:t>-based cell wall’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</a:t>
            </a:r>
            <a:r>
              <a:rPr lang="en-US" sz="2000" dirty="0" err="1" smtClean="0"/>
              <a:t>teichoic</a:t>
            </a:r>
            <a:r>
              <a:rPr lang="en-US" sz="2000" dirty="0" smtClean="0"/>
              <a:t> acid-based cell wall’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‘sheath’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</a:t>
            </a:r>
            <a:r>
              <a:rPr lang="en-US" sz="2000" dirty="0" err="1" smtClean="0"/>
              <a:t>proteinaceous</a:t>
            </a:r>
            <a:r>
              <a:rPr lang="en-US" sz="2000" dirty="0" smtClean="0"/>
              <a:t> sheath’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</a:t>
            </a:r>
            <a:r>
              <a:rPr lang="en-US" sz="2000" dirty="0" err="1" smtClean="0"/>
              <a:t>cyanobacterial</a:t>
            </a:r>
            <a:r>
              <a:rPr lang="en-US" sz="2000" dirty="0" smtClean="0"/>
              <a:t> filament part’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‘multi-</a:t>
            </a:r>
            <a:r>
              <a:rPr lang="en-US" sz="2000" dirty="0" err="1" smtClean="0"/>
              <a:t>trichomous</a:t>
            </a:r>
            <a:r>
              <a:rPr lang="en-US" sz="2000" dirty="0" smtClean="0"/>
              <a:t> filament’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1727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ny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30831"/>
          <a:stretch/>
        </p:blipFill>
        <p:spPr>
          <a:xfrm>
            <a:off x="3809872" y="103007"/>
            <a:ext cx="5334128" cy="64745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2858" y="651920"/>
            <a:ext cx="2237014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MicrO Classes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70812" y="1978583"/>
            <a:ext cx="31390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Colony </a:t>
            </a:r>
            <a:r>
              <a:rPr lang="en-US" sz="2000" dirty="0"/>
              <a:t>qualities (~49)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colony shapes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colony structures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colony textures</a:t>
            </a:r>
          </a:p>
          <a:p>
            <a:pPr marL="285750" indent="-285750">
              <a:buFontTx/>
              <a:buChar char="-"/>
            </a:pPr>
            <a:r>
              <a:rPr lang="en-US" sz="2000" b="1" dirty="0"/>
              <a:t>logically connected to </a:t>
            </a:r>
          </a:p>
          <a:p>
            <a:pPr lvl="1"/>
            <a:r>
              <a:rPr lang="en-US" sz="2000" b="1" dirty="0"/>
              <a:t>terms in PATO</a:t>
            </a:r>
          </a:p>
        </p:txBody>
      </p:sp>
    </p:spTree>
    <p:extLst>
      <p:ext uri="{BB962C8B-B14F-4D97-AF65-F5344CB8AC3E}">
        <p14:creationId xmlns:p14="http://schemas.microsoft.com/office/powerpoint/2010/main" val="375424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50865" y="1751143"/>
            <a:ext cx="62209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Microbiological </a:t>
            </a:r>
            <a:r>
              <a:rPr lang="en-US" sz="2000" b="1" dirty="0" smtClean="0"/>
              <a:t>medium ingredients </a:t>
            </a:r>
            <a:r>
              <a:rPr lang="en-US" sz="2000" dirty="0" smtClean="0"/>
              <a:t>(~140)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defined and undefined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vitamin, trace element </a:t>
            </a:r>
            <a:r>
              <a:rPr lang="en-US" sz="2000" dirty="0" smtClean="0"/>
              <a:t>solutions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yeast extract, peptone, corn oil extract, soil extract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heart pancreatic </a:t>
            </a:r>
            <a:r>
              <a:rPr lang="en-US" sz="2000" dirty="0" smtClean="0"/>
              <a:t>digest, brain heart infusion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calf serum, sea salt, homogenized chicken egg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citrated blood, </a:t>
            </a:r>
            <a:r>
              <a:rPr lang="en-US" sz="2000" dirty="0" err="1" smtClean="0"/>
              <a:t>laked</a:t>
            </a:r>
            <a:r>
              <a:rPr lang="en-US" sz="2000" dirty="0" smtClean="0"/>
              <a:t> blood, oxalated horse blood</a:t>
            </a:r>
          </a:p>
          <a:p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72858" y="651920"/>
            <a:ext cx="2237014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MicrO Classes</a:t>
            </a:r>
          </a:p>
        </p:txBody>
      </p:sp>
    </p:spTree>
    <p:extLst>
      <p:ext uri="{BB962C8B-B14F-4D97-AF65-F5344CB8AC3E}">
        <p14:creationId xmlns:p14="http://schemas.microsoft.com/office/powerpoint/2010/main" val="254933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ultureM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36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0792" y="1633731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Microbiological culture medium recipes (&gt;910)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each logically defined by their chemical composition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logical axioms to infer: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liquid/solid medium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freshwater/brackish/marine/</a:t>
            </a:r>
            <a:r>
              <a:rPr lang="en-US" sz="2000" dirty="0" err="1"/>
              <a:t>hypersaline</a:t>
            </a:r>
            <a:endParaRPr lang="en-US" sz="2000" dirty="0"/>
          </a:p>
          <a:p>
            <a:pPr marL="742950" lvl="1" indent="-285750">
              <a:buFontTx/>
              <a:buChar char="-"/>
            </a:pPr>
            <a:r>
              <a:rPr lang="en-US" sz="2000" dirty="0"/>
              <a:t>acidic/neutral/alkaline pH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strongly reducing redox/mildly reducing redox/oxidizing redox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03174" y="396428"/>
            <a:ext cx="3337070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Culture Media Recipes</a:t>
            </a:r>
          </a:p>
        </p:txBody>
      </p:sp>
    </p:spTree>
    <p:extLst>
      <p:ext uri="{BB962C8B-B14F-4D97-AF65-F5344CB8AC3E}">
        <p14:creationId xmlns:p14="http://schemas.microsoft.com/office/powerpoint/2010/main" val="149044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ltureMediumRecipe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4776" cy="46480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771" y="4784924"/>
            <a:ext cx="2074333" cy="1754327"/>
          </a:xfrm>
          <a:prstGeom prst="rect">
            <a:avLst/>
          </a:prstGeom>
          <a:solidFill>
            <a:srgbClr val="E3FDC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microbiological media recipes are </a:t>
            </a:r>
            <a:r>
              <a:rPr lang="en-US" i="1" dirty="0" smtClean="0"/>
              <a:t>chemically defined</a:t>
            </a:r>
            <a:r>
              <a:rPr lang="en-US" dirty="0" smtClean="0"/>
              <a:t>, </a:t>
            </a:r>
            <a:r>
              <a:rPr lang="en-US" i="1" dirty="0" smtClean="0"/>
              <a:t>logically defined </a:t>
            </a:r>
            <a:r>
              <a:rPr lang="en-US" dirty="0" smtClean="0"/>
              <a:t>by their pH, salinity, and redox potential.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9104" y="396428"/>
            <a:ext cx="3337070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Culture Media Recipes</a:t>
            </a:r>
          </a:p>
        </p:txBody>
      </p:sp>
      <p:pic>
        <p:nvPicPr>
          <p:cNvPr id="6" name="Picture 5" descr="CultureMediumRecipe4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76"/>
          <a:stretch/>
        </p:blipFill>
        <p:spPr>
          <a:xfrm>
            <a:off x="4447245" y="3655248"/>
            <a:ext cx="4696755" cy="319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35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sayHigherLevel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r="10615"/>
          <a:stretch/>
        </p:blipFill>
        <p:spPr>
          <a:xfrm>
            <a:off x="0" y="0"/>
            <a:ext cx="354516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992" y="2007009"/>
            <a:ext cx="5387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~570 to describe microbiological diagnostic assays</a:t>
            </a:r>
          </a:p>
          <a:p>
            <a:r>
              <a:rPr lang="en-US" sz="2000" dirty="0" smtClean="0"/>
              <a:t>OBI term </a:t>
            </a:r>
            <a:r>
              <a:rPr lang="en-US" sz="2000" b="1" dirty="0" smtClean="0"/>
              <a:t>‘assay’ is the parent class</a:t>
            </a:r>
          </a:p>
          <a:p>
            <a:endParaRPr lang="en-US" sz="2000" dirty="0"/>
          </a:p>
          <a:p>
            <a:r>
              <a:rPr lang="en-US" sz="2000" dirty="0" smtClean="0"/>
              <a:t>Worked with OBI-</a:t>
            </a:r>
            <a:r>
              <a:rPr lang="en-US" sz="2000" dirty="0" err="1" smtClean="0"/>
              <a:t>devel</a:t>
            </a:r>
            <a:r>
              <a:rPr lang="en-US" sz="2000" dirty="0" smtClean="0"/>
              <a:t> team to </a:t>
            </a:r>
            <a:r>
              <a:rPr lang="en-US" sz="2000" b="1" dirty="0" smtClean="0"/>
              <a:t>harmonize object properties and logical axiom structure </a:t>
            </a:r>
            <a:r>
              <a:rPr lang="en-US" sz="2000" dirty="0" smtClean="0"/>
              <a:t>in MicrO with OBI.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0931" y="651919"/>
            <a:ext cx="1990420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Assay Classes</a:t>
            </a:r>
          </a:p>
        </p:txBody>
      </p:sp>
    </p:spTree>
    <p:extLst>
      <p:ext uri="{BB962C8B-B14F-4D97-AF65-F5344CB8AC3E}">
        <p14:creationId xmlns:p14="http://schemas.microsoft.com/office/powerpoint/2010/main" val="1426116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.catalas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8" y="2969394"/>
            <a:ext cx="8248557" cy="38886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0783" y="359413"/>
            <a:ext cx="80807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Assays </a:t>
            </a:r>
            <a:r>
              <a:rPr lang="en-US" b="1" dirty="0" smtClean="0"/>
              <a:t>logically connected</a:t>
            </a:r>
            <a:r>
              <a:rPr lang="en-US" dirty="0" smtClean="0"/>
              <a:t> to outside ontology terms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is an assay for the metabolic production of</a:t>
            </a:r>
            <a:r>
              <a:rPr lang="en-US" dirty="0" smtClean="0"/>
              <a:t>’ some ‘</a:t>
            </a:r>
            <a:r>
              <a:rPr lang="en-US" i="1" dirty="0" smtClean="0"/>
              <a:t>hydrogen sulfide</a:t>
            </a:r>
            <a:r>
              <a:rPr lang="en-US" dirty="0" smtClean="0"/>
              <a:t>’ (</a:t>
            </a:r>
            <a:r>
              <a:rPr lang="en-US" b="1" dirty="0" err="1" smtClean="0"/>
              <a:t>ChEBI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uses culture medium</a:t>
            </a:r>
            <a:r>
              <a:rPr lang="en-US" dirty="0" smtClean="0"/>
              <a:t>’ some ‘</a:t>
            </a:r>
            <a:r>
              <a:rPr lang="en-US" i="1" dirty="0" smtClean="0"/>
              <a:t>sulfide </a:t>
            </a:r>
            <a:r>
              <a:rPr lang="en-US" i="1" dirty="0" err="1" smtClean="0"/>
              <a:t>indole</a:t>
            </a:r>
            <a:r>
              <a:rPr lang="en-US" i="1" dirty="0" smtClean="0"/>
              <a:t> motility agar</a:t>
            </a:r>
            <a:r>
              <a:rPr lang="en-US" dirty="0" smtClean="0"/>
              <a:t>’ (</a:t>
            </a:r>
            <a:r>
              <a:rPr lang="en-US" b="1" dirty="0" err="1" smtClean="0"/>
              <a:t>MicrO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is an assay for the enzymatic activity of</a:t>
            </a:r>
            <a:r>
              <a:rPr lang="en-US" dirty="0" smtClean="0"/>
              <a:t>’ some ‘</a:t>
            </a:r>
            <a:r>
              <a:rPr lang="en-US" i="1" dirty="0" smtClean="0"/>
              <a:t>lactate 2-monooxygenase activity</a:t>
            </a:r>
            <a:r>
              <a:rPr lang="en-US" dirty="0" smtClean="0"/>
              <a:t>’ (</a:t>
            </a:r>
            <a:r>
              <a:rPr lang="en-US" b="1" dirty="0" smtClean="0"/>
              <a:t>GO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uses enzymatic substrate</a:t>
            </a:r>
            <a:r>
              <a:rPr lang="en-US" dirty="0" smtClean="0"/>
              <a:t>’ some ‘</a:t>
            </a:r>
            <a:r>
              <a:rPr lang="en-US" i="1" dirty="0" smtClean="0"/>
              <a:t>5-bromo-4-chloro-3-indolyl beta-D-</a:t>
            </a:r>
            <a:r>
              <a:rPr lang="en-US" i="1" dirty="0" err="1" smtClean="0"/>
              <a:t>galactoside</a:t>
            </a:r>
            <a:r>
              <a:rPr lang="en-US" dirty="0" smtClean="0"/>
              <a:t>’ (</a:t>
            </a:r>
            <a:r>
              <a:rPr lang="en-US" b="1" dirty="0" err="1" smtClean="0"/>
              <a:t>ChEBI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produces enzymatic product</a:t>
            </a:r>
            <a:r>
              <a:rPr lang="en-US" dirty="0" smtClean="0"/>
              <a:t>’ some </a:t>
            </a:r>
            <a:r>
              <a:rPr lang="en-US" i="1" dirty="0" smtClean="0"/>
              <a:t>4-bromophenol</a:t>
            </a:r>
            <a:r>
              <a:rPr lang="en-US" dirty="0" smtClean="0"/>
              <a:t> (</a:t>
            </a:r>
            <a:r>
              <a:rPr lang="en-US" b="1" dirty="0" err="1" smtClean="0"/>
              <a:t>ChEBI</a:t>
            </a:r>
            <a:r>
              <a:rPr lang="en-US" dirty="0" smtClean="0"/>
              <a:t>)</a:t>
            </a:r>
            <a:endParaRPr lang="en-US" i="1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‘</a:t>
            </a:r>
            <a:r>
              <a:rPr lang="en-US" i="1" dirty="0" smtClean="0"/>
              <a:t>is an assay for the biological process of</a:t>
            </a:r>
            <a:r>
              <a:rPr lang="en-US" dirty="0" smtClean="0"/>
              <a:t>’ some </a:t>
            </a:r>
            <a:r>
              <a:rPr lang="en-US" i="1" dirty="0" smtClean="0"/>
              <a:t>fermentation </a:t>
            </a:r>
            <a:r>
              <a:rPr lang="en-US" dirty="0" smtClean="0"/>
              <a:t>(</a:t>
            </a:r>
            <a:r>
              <a:rPr lang="en-US" b="1" dirty="0" smtClean="0"/>
              <a:t>GO</a:t>
            </a:r>
            <a:r>
              <a:rPr lang="en-US" dirty="0" smtClean="0"/>
              <a:t>)</a:t>
            </a:r>
            <a:endParaRPr lang="en-US" i="1" dirty="0" smtClean="0"/>
          </a:p>
        </p:txBody>
      </p:sp>
    </p:spTree>
    <p:extLst>
      <p:ext uri="{BB962C8B-B14F-4D97-AF65-F5344CB8AC3E}">
        <p14:creationId xmlns:p14="http://schemas.microsoft.com/office/powerpoint/2010/main" val="70986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801" cy="685800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2329"/>
            <a:ext cx="83443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177" y="229081"/>
            <a:ext cx="8125384" cy="3139321"/>
          </a:xfrm>
          <a:prstGeom prst="rect">
            <a:avLst/>
          </a:prstGeom>
          <a:solidFill>
            <a:srgbClr val="FFFFFF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marL="520700" indent="-520700"/>
            <a:r>
              <a:rPr lang="en-US" b="1" i="1" u="sng" dirty="0" smtClean="0"/>
              <a:t>Pipeline to Accelerate Study of Microbial Phenotypes</a:t>
            </a:r>
          </a:p>
          <a:p>
            <a:pPr marL="520700" indent="-520700"/>
            <a:r>
              <a:rPr lang="en-US" dirty="0" smtClean="0"/>
              <a:t>Challenge of phenotype extraction from text</a:t>
            </a:r>
          </a:p>
          <a:p>
            <a:pPr marL="520700" indent="-520700"/>
            <a:r>
              <a:rPr lang="en-US" b="1" dirty="0" smtClean="0"/>
              <a:t>MicroPIE</a:t>
            </a:r>
            <a:r>
              <a:rPr lang="en-US" dirty="0" smtClean="0"/>
              <a:t> </a:t>
            </a:r>
            <a:r>
              <a:rPr lang="en-US" dirty="0"/>
              <a:t>(Microbial Phenomics Information Extractor)</a:t>
            </a:r>
          </a:p>
          <a:p>
            <a:pPr marL="520700" indent="-520700"/>
            <a:r>
              <a:rPr lang="en-US" b="1" dirty="0"/>
              <a:t>MicrO</a:t>
            </a:r>
            <a:r>
              <a:rPr lang="en-US" dirty="0"/>
              <a:t> (an ontology of microbial phenotypic traits found in taxonomic descriptions)</a:t>
            </a:r>
          </a:p>
          <a:p>
            <a:pPr marL="520700" indent="-520700"/>
            <a:r>
              <a:rPr lang="en-US" b="1" dirty="0" smtClean="0"/>
              <a:t>MicroPIEDigester</a:t>
            </a:r>
            <a:r>
              <a:rPr lang="en-US" dirty="0" smtClean="0"/>
              <a:t> (</a:t>
            </a:r>
            <a:r>
              <a:rPr lang="en-US" dirty="0" err="1" smtClean="0"/>
              <a:t>ontologizes</a:t>
            </a:r>
            <a:r>
              <a:rPr lang="en-US" dirty="0" smtClean="0"/>
              <a:t> phenotypes and codes characters, outputting nexus file)</a:t>
            </a:r>
          </a:p>
          <a:p>
            <a:pPr marL="520700" indent="-520700"/>
            <a:endParaRPr lang="en-US" dirty="0" smtClean="0"/>
          </a:p>
          <a:p>
            <a:pPr marL="520700" indent="-520700"/>
            <a:r>
              <a:rPr lang="en-US" dirty="0" smtClean="0"/>
              <a:t>Rapid acquisition of very large phenotypic character matrices to study microbial evolution.</a:t>
            </a:r>
          </a:p>
          <a:p>
            <a:pPr marL="520700" indent="-520700"/>
            <a:endParaRPr lang="en-US" dirty="0"/>
          </a:p>
          <a:p>
            <a:pPr marL="520700" indent="-520700"/>
            <a:r>
              <a:rPr lang="en-US" dirty="0" smtClean="0"/>
              <a:t>Emerging unprecedented challenges of scale.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2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9444" y="1834444"/>
            <a:ext cx="6335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Microbial habitats (MEOWL and ENVO).</a:t>
            </a:r>
          </a:p>
          <a:p>
            <a:r>
              <a:rPr lang="en-US" sz="2400" dirty="0" smtClean="0"/>
              <a:t>Pathogenic phenotypes.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724860" y="382199"/>
            <a:ext cx="3526287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MicrO Doesn’t Have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6142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792" y="1762149"/>
            <a:ext cx="76567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000" dirty="0" err="1" smtClean="0"/>
              <a:t>MicrO’s</a:t>
            </a:r>
            <a:r>
              <a:rPr lang="en-US" sz="2000" dirty="0" smtClean="0"/>
              <a:t> power:</a:t>
            </a:r>
          </a:p>
          <a:p>
            <a:pPr marL="455613" indent="-455613">
              <a:buFontTx/>
              <a:buChar char="-"/>
            </a:pPr>
            <a:r>
              <a:rPr lang="en-US" sz="2000" b="1" dirty="0" smtClean="0"/>
              <a:t>controlled vocabulary </a:t>
            </a:r>
            <a:r>
              <a:rPr lang="en-US" sz="2000" dirty="0" smtClean="0"/>
              <a:t>for microbial terms</a:t>
            </a:r>
          </a:p>
          <a:p>
            <a:pPr marL="455613" indent="-455613">
              <a:buFontTx/>
              <a:buChar char="-"/>
            </a:pPr>
            <a:r>
              <a:rPr lang="en-US" sz="2000" b="1" dirty="0" smtClean="0"/>
              <a:t>database</a:t>
            </a:r>
            <a:r>
              <a:rPr lang="en-US" sz="2000" dirty="0" smtClean="0"/>
              <a:t> of synonyms and alternative spellings</a:t>
            </a:r>
          </a:p>
          <a:p>
            <a:pPr marL="455613" indent="-455613">
              <a:buFontTx/>
              <a:buChar char="-"/>
            </a:pPr>
            <a:r>
              <a:rPr lang="en-US" sz="2000" b="1" dirty="0" smtClean="0"/>
              <a:t>logical axioms </a:t>
            </a:r>
            <a:r>
              <a:rPr lang="en-US" sz="2000" dirty="0" smtClean="0"/>
              <a:t>link concepts (chemical, enzymatic, phenotypic, ecological, and process information).</a:t>
            </a:r>
          </a:p>
          <a:p>
            <a:pPr marL="455613" indent="-455613">
              <a:buFontTx/>
              <a:buChar char="-"/>
            </a:pPr>
            <a:r>
              <a:rPr lang="en-US" sz="2000" dirty="0" smtClean="0"/>
              <a:t>extensive reuse of existing ontologies</a:t>
            </a:r>
          </a:p>
          <a:p>
            <a:pPr marL="455613" indent="-455613">
              <a:buFontTx/>
              <a:buChar char="-"/>
            </a:pPr>
            <a:r>
              <a:rPr lang="en-US" sz="2000" dirty="0" smtClean="0"/>
              <a:t>serves as a </a:t>
            </a:r>
            <a:r>
              <a:rPr lang="en-US" sz="2000" b="1" dirty="0" smtClean="0"/>
              <a:t>stable knowledge resource </a:t>
            </a:r>
            <a:r>
              <a:rPr lang="en-US" sz="2000" dirty="0" smtClean="0"/>
              <a:t>for other informatics tools</a:t>
            </a:r>
          </a:p>
          <a:p>
            <a:pPr marL="455613" indent="-455613">
              <a:buFontTx/>
              <a:buChar char="-"/>
            </a:pPr>
            <a:r>
              <a:rPr lang="en-US" sz="2000" dirty="0" smtClean="0"/>
              <a:t>allows new bioinformatics capabilities</a:t>
            </a:r>
          </a:p>
          <a:p>
            <a:pPr marL="455613" indent="-455613">
              <a:buFontTx/>
              <a:buChar char="-"/>
            </a:pPr>
            <a:r>
              <a:rPr lang="en-US" sz="2000" dirty="0" smtClean="0"/>
              <a:t>open source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1538" y="540960"/>
            <a:ext cx="8364866" cy="707886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000" b="1" u="sng" dirty="0" smtClean="0"/>
              <a:t>MicrO (A Microbial Ontology of Phenotypic and Metabolic Characters, Assays, and Culture Media Found in Prokaryotic Taxonomic Descriptions)</a:t>
            </a:r>
          </a:p>
        </p:txBody>
      </p:sp>
    </p:spTree>
    <p:extLst>
      <p:ext uri="{BB962C8B-B14F-4D97-AF65-F5344CB8AC3E}">
        <p14:creationId xmlns:p14="http://schemas.microsoft.com/office/powerpoint/2010/main" val="2494151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1438" y="503973"/>
            <a:ext cx="7612755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/>
              <a:t>U</a:t>
            </a:r>
            <a:r>
              <a:rPr lang="en-US" sz="2400" b="1" dirty="0" smtClean="0"/>
              <a:t>tilize rich semantics to increase performance of MicroPIE</a:t>
            </a:r>
          </a:p>
        </p:txBody>
      </p:sp>
      <p:sp>
        <p:nvSpPr>
          <p:cNvPr id="5" name="Rectangle 4"/>
          <p:cNvSpPr/>
          <p:nvPr/>
        </p:nvSpPr>
        <p:spPr>
          <a:xfrm>
            <a:off x="642150" y="1523369"/>
            <a:ext cx="78119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/>
            <a:r>
              <a:rPr lang="en-US" sz="2000" dirty="0"/>
              <a:t>Sometimes taxonomic descriptions report:</a:t>
            </a:r>
          </a:p>
          <a:p>
            <a:pPr marL="450850" indent="-450850">
              <a:buFontTx/>
              <a:buChar char="-"/>
            </a:pPr>
            <a:r>
              <a:rPr lang="en-US" sz="2000" dirty="0"/>
              <a:t>a positive or negative test result (“</a:t>
            </a:r>
            <a:r>
              <a:rPr lang="en-US" sz="2000" i="1" dirty="0"/>
              <a:t>positive for </a:t>
            </a:r>
            <a:r>
              <a:rPr lang="en-US" sz="2000" i="1" dirty="0" err="1"/>
              <a:t>valine</a:t>
            </a:r>
            <a:r>
              <a:rPr lang="en-US" sz="2000" i="1" dirty="0"/>
              <a:t> </a:t>
            </a:r>
            <a:r>
              <a:rPr lang="en-US" sz="2000" i="1" dirty="0" err="1"/>
              <a:t>arylamidase</a:t>
            </a:r>
            <a:r>
              <a:rPr lang="en-US" sz="2000" dirty="0"/>
              <a:t>”)</a:t>
            </a:r>
          </a:p>
          <a:p>
            <a:pPr marL="450850" indent="-450850">
              <a:buFontTx/>
              <a:buChar char="-"/>
            </a:pPr>
            <a:r>
              <a:rPr lang="en-US" sz="2000" dirty="0"/>
              <a:t>substrates hydrolyzed or not (“</a:t>
            </a:r>
            <a:r>
              <a:rPr lang="en-US" sz="2000" i="1" dirty="0"/>
              <a:t>L-valine-2-naphthylamide hydrolyzed</a:t>
            </a:r>
            <a:r>
              <a:rPr lang="en-US" sz="2000" dirty="0"/>
              <a:t>”)</a:t>
            </a:r>
          </a:p>
          <a:p>
            <a:pPr marL="450850" indent="-450850"/>
            <a:endParaRPr lang="en-US" sz="2000" dirty="0" smtClean="0"/>
          </a:p>
          <a:p>
            <a:pPr marL="450850" indent="-450850"/>
            <a:r>
              <a:rPr lang="en-US" sz="2000" dirty="0"/>
              <a:t>The structure of the ontology, and the logical axioms will be able to connect these two as being two ways of reporting the same enzymatic trait (the presence of </a:t>
            </a:r>
            <a:r>
              <a:rPr lang="en-US" sz="2000" dirty="0" err="1"/>
              <a:t>valine</a:t>
            </a:r>
            <a:r>
              <a:rPr lang="en-US" sz="2000" dirty="0"/>
              <a:t> </a:t>
            </a:r>
            <a:r>
              <a:rPr lang="en-US" sz="2000" dirty="0" err="1"/>
              <a:t>arylamidase</a:t>
            </a:r>
            <a:r>
              <a:rPr lang="en-US" sz="2000" dirty="0"/>
              <a:t> activity)</a:t>
            </a:r>
            <a:r>
              <a:rPr lang="en-US" sz="2000" dirty="0" smtClean="0"/>
              <a:t>.</a:t>
            </a:r>
          </a:p>
          <a:p>
            <a:pPr marL="450850" indent="-450850"/>
            <a:endParaRPr lang="en-US" sz="2000" dirty="0"/>
          </a:p>
          <a:p>
            <a:pPr marL="450850" indent="-450850"/>
            <a:r>
              <a:rPr lang="en-US" sz="2000" dirty="0" smtClean="0"/>
              <a:t>Synonyms used to </a:t>
            </a:r>
            <a:r>
              <a:rPr lang="en-US" sz="2000" dirty="0" err="1" smtClean="0"/>
              <a:t>ontologize</a:t>
            </a:r>
            <a:r>
              <a:rPr lang="en-US" sz="2000" dirty="0" smtClean="0"/>
              <a:t> MicroPIE output</a:t>
            </a:r>
          </a:p>
          <a:p>
            <a:pPr marL="450850" indent="-450850"/>
            <a:r>
              <a:rPr lang="en-US" sz="2000" i="1" dirty="0"/>
              <a:t>	</a:t>
            </a:r>
            <a:r>
              <a:rPr lang="en-US" sz="2000" i="1" dirty="0" smtClean="0"/>
              <a:t>rod </a:t>
            </a:r>
            <a:r>
              <a:rPr lang="en-US" sz="2000" i="1" dirty="0"/>
              <a:t>= </a:t>
            </a:r>
            <a:r>
              <a:rPr lang="en-US" sz="2000" b="1" i="1" dirty="0"/>
              <a:t>bacillus</a:t>
            </a:r>
            <a:r>
              <a:rPr lang="en-US" sz="2000" i="1" dirty="0"/>
              <a:t> = bacilli = rods = short cylinders = elongated </a:t>
            </a:r>
            <a:r>
              <a:rPr lang="en-US" sz="2000" i="1" dirty="0" err="1"/>
              <a:t>cocci</a:t>
            </a:r>
            <a:endParaRPr lang="en-US" sz="2000" i="1" dirty="0"/>
          </a:p>
          <a:p>
            <a:pPr marL="450850" indent="-4508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313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538" y="540960"/>
            <a:ext cx="8105942" cy="461665"/>
          </a:xfrm>
          <a:prstGeom prst="rect">
            <a:avLst/>
          </a:prstGeom>
          <a:solidFill>
            <a:srgbClr val="DFFAC0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Gain new knowledge from legacy text phenotypic descriptions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085" y="1765664"/>
            <a:ext cx="78603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8788" indent="-458788"/>
            <a:r>
              <a:rPr lang="en-US" sz="2000" dirty="0" smtClean="0"/>
              <a:t>Given </a:t>
            </a:r>
            <a:r>
              <a:rPr lang="en-US" sz="2000" dirty="0" err="1" smtClean="0"/>
              <a:t>MicrO’s</a:t>
            </a:r>
            <a:r>
              <a:rPr lang="en-US" sz="2000" dirty="0" smtClean="0"/>
              <a:t> logical </a:t>
            </a:r>
            <a:r>
              <a:rPr lang="en-US" sz="2000" dirty="0"/>
              <a:t>inference </a:t>
            </a:r>
            <a:r>
              <a:rPr lang="en-US" sz="2000" dirty="0" smtClean="0"/>
              <a:t>power.</a:t>
            </a:r>
            <a:endParaRPr lang="en-US" sz="2000" dirty="0"/>
          </a:p>
          <a:p>
            <a:pPr marL="458788" indent="-458788"/>
            <a:endParaRPr lang="en-US" sz="2000" dirty="0" smtClean="0"/>
          </a:p>
          <a:p>
            <a:pPr marL="458788" indent="-458788"/>
            <a:r>
              <a:rPr lang="en-US" sz="2000" dirty="0" smtClean="0"/>
              <a:t>MicrO can </a:t>
            </a:r>
            <a:r>
              <a:rPr lang="en-US" sz="2000" dirty="0"/>
              <a:t>infer additional information not </a:t>
            </a:r>
            <a:r>
              <a:rPr lang="en-US" sz="2000" dirty="0" smtClean="0"/>
              <a:t>explicitly </a:t>
            </a:r>
            <a:r>
              <a:rPr lang="en-US" sz="2000" dirty="0"/>
              <a:t>stated in the taxonomic </a:t>
            </a:r>
            <a:r>
              <a:rPr lang="en-US" sz="2000" dirty="0" smtClean="0"/>
              <a:t>descriptions</a:t>
            </a:r>
            <a:r>
              <a:rPr lang="en-US" sz="2000" dirty="0"/>
              <a:t>:</a:t>
            </a:r>
            <a:endParaRPr lang="en-US" sz="2000" dirty="0" smtClean="0"/>
          </a:p>
          <a:p>
            <a:pPr marL="458788" indent="-458788"/>
            <a:r>
              <a:rPr lang="en-US" sz="2000" dirty="0"/>
              <a:t>	</a:t>
            </a:r>
            <a:r>
              <a:rPr lang="en-US" sz="2000" dirty="0" smtClean="0"/>
              <a:t>- if </a:t>
            </a:r>
            <a:r>
              <a:rPr lang="en-US" sz="2000" dirty="0"/>
              <a:t>an organism metabolizes </a:t>
            </a:r>
            <a:r>
              <a:rPr lang="en-US" sz="2000" i="1" dirty="0"/>
              <a:t>glucose</a:t>
            </a:r>
            <a:r>
              <a:rPr lang="en-US" sz="2000" dirty="0"/>
              <a:t>, </a:t>
            </a:r>
            <a:r>
              <a:rPr lang="en-US" sz="2000" dirty="0" err="1"/>
              <a:t>MicrO</a:t>
            </a:r>
            <a:r>
              <a:rPr lang="en-US" sz="2000" dirty="0"/>
              <a:t> can infer it is a </a:t>
            </a:r>
            <a:r>
              <a:rPr lang="en-US" sz="2000" i="1" dirty="0"/>
              <a:t>heterotroph</a:t>
            </a:r>
            <a:r>
              <a:rPr lang="en-US" sz="2000" dirty="0" smtClean="0"/>
              <a:t>.  </a:t>
            </a:r>
          </a:p>
          <a:p>
            <a:pPr marL="458788" indent="-458788"/>
            <a:r>
              <a:rPr lang="en-US" sz="2000" dirty="0"/>
              <a:t>	</a:t>
            </a:r>
            <a:r>
              <a:rPr lang="en-US" sz="2000" dirty="0" smtClean="0"/>
              <a:t>- if </a:t>
            </a:r>
            <a:r>
              <a:rPr lang="en-US" sz="2000" dirty="0"/>
              <a:t>an organism grows at </a:t>
            </a:r>
            <a:r>
              <a:rPr lang="en-US" sz="2000" i="1" dirty="0"/>
              <a:t>89˚C</a:t>
            </a:r>
            <a:r>
              <a:rPr lang="en-US" sz="2000" dirty="0"/>
              <a:t>, </a:t>
            </a:r>
            <a:r>
              <a:rPr lang="en-US" sz="2000" dirty="0" err="1"/>
              <a:t>MicrO</a:t>
            </a:r>
            <a:r>
              <a:rPr lang="en-US" sz="2000" dirty="0"/>
              <a:t> can infer it it a </a:t>
            </a:r>
            <a:r>
              <a:rPr lang="en-US" sz="2000" i="1" dirty="0" err="1"/>
              <a:t>hyperthermophile</a:t>
            </a:r>
            <a:r>
              <a:rPr lang="en-US" sz="2000" dirty="0" smtClean="0"/>
              <a:t>.</a:t>
            </a:r>
          </a:p>
          <a:p>
            <a:pPr marL="458788" indent="-458788"/>
            <a:r>
              <a:rPr lang="en-US" sz="2000" dirty="0"/>
              <a:t>	</a:t>
            </a:r>
            <a:r>
              <a:rPr lang="en-US" sz="2000" dirty="0" smtClean="0"/>
              <a:t>- if an organism has </a:t>
            </a:r>
            <a:r>
              <a:rPr lang="en-US" sz="2000" i="1" dirty="0" err="1" smtClean="0"/>
              <a:t>akinetes</a:t>
            </a:r>
            <a:r>
              <a:rPr lang="en-US" sz="2000" dirty="0" smtClean="0"/>
              <a:t>, </a:t>
            </a:r>
            <a:r>
              <a:rPr lang="en-US" sz="2000" dirty="0" err="1" smtClean="0"/>
              <a:t>MicrO</a:t>
            </a:r>
            <a:r>
              <a:rPr lang="en-US" sz="2000" dirty="0" smtClean="0"/>
              <a:t> can infer it is in the </a:t>
            </a:r>
            <a:r>
              <a:rPr lang="en-US" sz="2000" i="1" dirty="0" err="1" smtClean="0"/>
              <a:t>Nostocales</a:t>
            </a:r>
            <a:r>
              <a:rPr lang="en-US" sz="2000" dirty="0" smtClean="0"/>
              <a:t> or </a:t>
            </a:r>
            <a:r>
              <a:rPr lang="en-US" sz="2000" i="1" dirty="0" err="1" smtClean="0"/>
              <a:t>Stigonematales</a:t>
            </a:r>
            <a:endParaRPr lang="en-US" sz="2000" i="1" dirty="0" smtClean="0"/>
          </a:p>
          <a:p>
            <a:pPr marL="458788" indent="-458788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7313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5717" y="554590"/>
            <a:ext cx="7925059" cy="1292662"/>
          </a:xfrm>
          <a:prstGeom prst="rect">
            <a:avLst/>
          </a:prstGeom>
          <a:solidFill>
            <a:srgbClr val="B3FCFC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MicroPIEDigester – a Phenotype Character Matrix Generator</a:t>
            </a:r>
          </a:p>
          <a:p>
            <a:r>
              <a:rPr lang="en-US" b="1" dirty="0" smtClean="0"/>
              <a:t>Simple perl script </a:t>
            </a:r>
            <a:r>
              <a:rPr lang="en-US" dirty="0" smtClean="0"/>
              <a:t>(</a:t>
            </a:r>
            <a:r>
              <a:rPr lang="en-US" i="1" dirty="0" err="1" smtClean="0"/>
              <a:t>commandline</a:t>
            </a:r>
            <a:r>
              <a:rPr lang="en-US" dirty="0" smtClean="0"/>
              <a:t>)</a:t>
            </a:r>
          </a:p>
          <a:p>
            <a:r>
              <a:rPr lang="en-US" b="1" dirty="0"/>
              <a:t>I</a:t>
            </a:r>
            <a:r>
              <a:rPr lang="en-US" b="1" dirty="0" smtClean="0"/>
              <a:t>nput: </a:t>
            </a:r>
            <a:r>
              <a:rPr lang="en-US" dirty="0" smtClean="0"/>
              <a:t>MicroPIE spreadsheet</a:t>
            </a:r>
          </a:p>
          <a:p>
            <a:r>
              <a:rPr lang="en-US" b="1" dirty="0"/>
              <a:t>O</a:t>
            </a:r>
            <a:r>
              <a:rPr lang="en-US" b="1" dirty="0" smtClean="0"/>
              <a:t>utput: </a:t>
            </a:r>
            <a:r>
              <a:rPr lang="en-US" dirty="0" smtClean="0"/>
              <a:t>Coded phenotypic character matrix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5718" y="2490242"/>
            <a:ext cx="77894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</a:t>
            </a:r>
            <a:r>
              <a:rPr lang="en-US" sz="2000" b="1" dirty="0" err="1" smtClean="0"/>
              <a:t>Ontologizes</a:t>
            </a:r>
            <a:r>
              <a:rPr lang="en-US" sz="2000" dirty="0" smtClean="0"/>
              <a:t> </a:t>
            </a:r>
            <a:r>
              <a:rPr lang="en-US" sz="2000" dirty="0"/>
              <a:t>MicroPIE output:</a:t>
            </a:r>
          </a:p>
          <a:p>
            <a:r>
              <a:rPr lang="en-US" sz="2000" i="1" dirty="0"/>
              <a:t>rod = </a:t>
            </a:r>
            <a:r>
              <a:rPr lang="en-US" sz="2000" b="1" i="1" dirty="0"/>
              <a:t>bacillus</a:t>
            </a:r>
            <a:r>
              <a:rPr lang="en-US" sz="2000" i="1" dirty="0"/>
              <a:t> = bacilli = rods = short cylinders = elongated </a:t>
            </a:r>
            <a:r>
              <a:rPr lang="en-US" sz="2000" i="1" dirty="0" err="1" smtClean="0"/>
              <a:t>cocci</a:t>
            </a:r>
            <a:endParaRPr lang="en-US" sz="2000" i="1" dirty="0" smtClean="0"/>
          </a:p>
          <a:p>
            <a:endParaRPr lang="en-US" sz="2000" dirty="0"/>
          </a:p>
          <a:p>
            <a:r>
              <a:rPr lang="en-US" sz="2000" dirty="0" smtClean="0"/>
              <a:t>2. Codes </a:t>
            </a:r>
            <a:r>
              <a:rPr lang="en-US" sz="2000" b="1" dirty="0" smtClean="0"/>
              <a:t>discrete</a:t>
            </a:r>
            <a:r>
              <a:rPr lang="en-US" sz="2000" dirty="0" smtClean="0"/>
              <a:t> phenotypes into </a:t>
            </a:r>
            <a:r>
              <a:rPr lang="en-US" sz="2000" dirty="0"/>
              <a:t>0’s (absence</a:t>
            </a:r>
            <a:r>
              <a:rPr lang="en-US" sz="2000" dirty="0" smtClean="0"/>
              <a:t>) </a:t>
            </a:r>
            <a:r>
              <a:rPr lang="en-US" sz="2000" dirty="0"/>
              <a:t>and 1’s (presence)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3</a:t>
            </a:r>
            <a:r>
              <a:rPr lang="en-US" sz="2000" dirty="0" smtClean="0"/>
              <a:t>. Outputs Mesquite-formatted </a:t>
            </a:r>
            <a:r>
              <a:rPr lang="en-US" sz="2000" b="1" dirty="0" smtClean="0"/>
              <a:t>nexus</a:t>
            </a:r>
            <a:r>
              <a:rPr lang="en-US" sz="2000" dirty="0" smtClean="0"/>
              <a:t> files.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986377" y="5104201"/>
            <a:ext cx="70279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2"/>
              </a:rPr>
              <a:t>https://github.com/carrineblank/</a:t>
            </a:r>
            <a:r>
              <a:rPr lang="en-US" sz="1400" dirty="0" smtClean="0">
                <a:hlinkClick r:id="rId2"/>
              </a:rPr>
              <a:t>MicroPIEDigester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Blank CE, Cui H, Mao J, Moore LR, Thacker RW, Walls RL.  Accelerating </a:t>
            </a:r>
            <a:r>
              <a:rPr lang="en-US" sz="1400" dirty="0"/>
              <a:t>the Large-Scale Study of Prokaryotic Phenotypes and Niche Space Evolution Through Time Using the MicrO Ontology, MicroPIE, and MicroPIEDigester </a:t>
            </a:r>
            <a:r>
              <a:rPr lang="en-US" sz="1400" dirty="0" smtClean="0"/>
              <a:t>Software, submitted to </a:t>
            </a:r>
            <a:r>
              <a:rPr lang="en-US" sz="1400" i="1" dirty="0"/>
              <a:t>Application of Semantic Technologies in Biodiversity Science</a:t>
            </a:r>
            <a:r>
              <a:rPr lang="en-US" sz="1400" dirty="0"/>
              <a:t>, Anne </a:t>
            </a:r>
            <a:r>
              <a:rPr lang="en-US" sz="1400" dirty="0" err="1"/>
              <a:t>Thessen</a:t>
            </a:r>
            <a:r>
              <a:rPr lang="en-US" sz="1400" dirty="0"/>
              <a:t>, </a:t>
            </a:r>
            <a:r>
              <a:rPr lang="en-US" sz="1400" dirty="0" smtClean="0"/>
              <a:t>editor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6389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xusFile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8"/>
          <a:stretch/>
        </p:blipFill>
        <p:spPr>
          <a:xfrm>
            <a:off x="-1" y="49316"/>
            <a:ext cx="9125712" cy="68086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1410" y="1977861"/>
            <a:ext cx="4451015" cy="2246769"/>
          </a:xfrm>
          <a:prstGeom prst="rect">
            <a:avLst/>
          </a:prstGeom>
          <a:solidFill>
            <a:srgbClr val="B3FCFC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MicroPIEDigester</a:t>
            </a:r>
            <a:r>
              <a:rPr lang="en-US" sz="2000" dirty="0"/>
              <a:t> </a:t>
            </a:r>
            <a:r>
              <a:rPr lang="en-US" sz="2000" b="1" dirty="0" smtClean="0"/>
              <a:t>automates character coding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I</a:t>
            </a:r>
            <a:r>
              <a:rPr lang="en-US" sz="2000" dirty="0" smtClean="0"/>
              <a:t>nputted into Mesquite or Arbor</a:t>
            </a:r>
            <a:r>
              <a:rPr lang="en-US" sz="2000" dirty="0"/>
              <a:t> </a:t>
            </a:r>
            <a:r>
              <a:rPr lang="en-US" sz="2000" dirty="0" smtClean="0"/>
              <a:t>to study character evolution.</a:t>
            </a:r>
          </a:p>
          <a:p>
            <a:endParaRPr lang="en-US" sz="2000" dirty="0"/>
          </a:p>
          <a:p>
            <a:r>
              <a:rPr lang="en-US" sz="2000" dirty="0" smtClean="0"/>
              <a:t>Open access.</a:t>
            </a:r>
          </a:p>
        </p:txBody>
      </p:sp>
    </p:spTree>
    <p:extLst>
      <p:ext uri="{BB962C8B-B14F-4D97-AF65-F5344CB8AC3E}">
        <p14:creationId xmlns:p14="http://schemas.microsoft.com/office/powerpoint/2010/main" val="377668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teroidetesPhyloTraits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" y="90221"/>
            <a:ext cx="6135558" cy="6767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6520" y="2219218"/>
            <a:ext cx="2781392" cy="2585323"/>
          </a:xfrm>
          <a:prstGeom prst="rect">
            <a:avLst/>
          </a:prstGeom>
          <a:solidFill>
            <a:srgbClr val="FEFFA6"/>
          </a:solidFill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2016 Character matrix:</a:t>
            </a:r>
          </a:p>
          <a:p>
            <a:pPr marL="395288" indent="-395288"/>
            <a:r>
              <a:rPr lang="en-US" dirty="0"/>
              <a:t>189 </a:t>
            </a:r>
            <a:r>
              <a:rPr lang="en-US" dirty="0" smtClean="0"/>
              <a:t>taxa </a:t>
            </a:r>
            <a:r>
              <a:rPr lang="en-US" dirty="0"/>
              <a:t>(rows in matrix)</a:t>
            </a:r>
          </a:p>
          <a:p>
            <a:r>
              <a:rPr lang="en-US" dirty="0" smtClean="0"/>
              <a:t>371 discrete characters </a:t>
            </a:r>
          </a:p>
          <a:p>
            <a:r>
              <a:rPr lang="en-US" dirty="0" smtClean="0"/>
              <a:t>12 continuous characters</a:t>
            </a:r>
          </a:p>
          <a:p>
            <a:r>
              <a:rPr lang="en-US" dirty="0"/>
              <a:t>	</a:t>
            </a:r>
            <a:r>
              <a:rPr lang="en-US" dirty="0" smtClean="0"/>
              <a:t>- mol% G+C</a:t>
            </a:r>
            <a:endParaRPr lang="en-US" dirty="0"/>
          </a:p>
          <a:p>
            <a:r>
              <a:rPr lang="en-US" dirty="0" smtClean="0"/>
              <a:t>	- temp min/opt/max</a:t>
            </a:r>
          </a:p>
          <a:p>
            <a:r>
              <a:rPr lang="en-US" dirty="0"/>
              <a:t>	</a:t>
            </a:r>
            <a:r>
              <a:rPr lang="en-US" dirty="0" smtClean="0"/>
              <a:t>- salinity min/opt/max</a:t>
            </a:r>
          </a:p>
          <a:p>
            <a:r>
              <a:rPr lang="en-US" dirty="0"/>
              <a:t>	</a:t>
            </a:r>
            <a:r>
              <a:rPr lang="en-US" dirty="0" smtClean="0"/>
              <a:t>- pH min/opt/max</a:t>
            </a:r>
          </a:p>
          <a:p>
            <a:r>
              <a:rPr lang="en-US" dirty="0"/>
              <a:t>	</a:t>
            </a:r>
            <a:r>
              <a:rPr lang="en-US" dirty="0" smtClean="0"/>
              <a:t>- cell width/length</a:t>
            </a:r>
          </a:p>
        </p:txBody>
      </p:sp>
    </p:spTree>
    <p:extLst>
      <p:ext uri="{BB962C8B-B14F-4D97-AF65-F5344CB8AC3E}">
        <p14:creationId xmlns:p14="http://schemas.microsoft.com/office/powerpoint/2010/main" val="93470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kflow.corr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420"/>
            <a:ext cx="9144000" cy="5996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75" y="6139836"/>
            <a:ext cx="761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Blank CE, Cui H, Mao J, Moore LR, Thacker RW, Walls RL.  Accelerating </a:t>
            </a:r>
            <a:r>
              <a:rPr lang="en-US" sz="1200" dirty="0"/>
              <a:t>the Large-Scale Study of Prokaryotic Phenotypes and Niche Space Evolution Through Time Using the MicrO Ontology, MicroPIE, and MicroPIEDigester </a:t>
            </a:r>
            <a:r>
              <a:rPr lang="en-US" sz="1200" dirty="0" smtClean="0"/>
              <a:t>Software, submitted to </a:t>
            </a:r>
            <a:r>
              <a:rPr lang="en-US" sz="1200" i="1" dirty="0"/>
              <a:t>Application of Semantic Technologies in Biodiversity Science</a:t>
            </a:r>
            <a:r>
              <a:rPr lang="en-US" sz="1200" dirty="0"/>
              <a:t>, Anne </a:t>
            </a:r>
            <a:r>
              <a:rPr lang="en-US" sz="1200" dirty="0" err="1"/>
              <a:t>Thessen</a:t>
            </a:r>
            <a:r>
              <a:rPr lang="en-US" sz="1200" dirty="0"/>
              <a:t>, </a:t>
            </a:r>
            <a:r>
              <a:rPr lang="en-US" sz="1200" dirty="0" smtClean="0"/>
              <a:t>editor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317990" y="178310"/>
            <a:ext cx="55606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Data Analysis Pipeline Provides New Capabilities</a:t>
            </a:r>
          </a:p>
        </p:txBody>
      </p:sp>
    </p:spTree>
    <p:extLst>
      <p:ext uri="{BB962C8B-B14F-4D97-AF65-F5344CB8AC3E}">
        <p14:creationId xmlns:p14="http://schemas.microsoft.com/office/powerpoint/2010/main" val="113239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orkflow.correct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420"/>
            <a:ext cx="9144000" cy="5996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75" y="6139836"/>
            <a:ext cx="7619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Blank CE, Cui H, Mao J, Moore LR, Thacker RW, Walls RL.  Accelerating </a:t>
            </a:r>
            <a:r>
              <a:rPr lang="en-US" sz="1200" dirty="0"/>
              <a:t>the Large-Scale Study of Prokaryotic Phenotypes and Niche Space Evolution Through Time Using the MicrO Ontology, MicroPIE, and MicroPIEDigester </a:t>
            </a:r>
            <a:r>
              <a:rPr lang="en-US" sz="1200" dirty="0" smtClean="0"/>
              <a:t>Software, submitted to </a:t>
            </a:r>
            <a:r>
              <a:rPr lang="en-US" sz="1200" i="1" dirty="0"/>
              <a:t>Application of Semantic Technologies in Biodiversity Science</a:t>
            </a:r>
            <a:r>
              <a:rPr lang="en-US" sz="1200" dirty="0"/>
              <a:t>, Anne </a:t>
            </a:r>
            <a:r>
              <a:rPr lang="en-US" sz="1200" dirty="0" err="1"/>
              <a:t>Thessen</a:t>
            </a:r>
            <a:r>
              <a:rPr lang="en-US" sz="1200" dirty="0"/>
              <a:t>, </a:t>
            </a:r>
            <a:r>
              <a:rPr lang="en-US" sz="1200" dirty="0" smtClean="0"/>
              <a:t>editor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775481" y="378365"/>
            <a:ext cx="64607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New Data Analysis Pipeline Provides New Capabilities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3424" y="2585190"/>
            <a:ext cx="5963132" cy="369332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455613" indent="-455613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471370" y="1602770"/>
            <a:ext cx="5803142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b="1" i="1" u="sng" dirty="0"/>
              <a:t>A</a:t>
            </a:r>
            <a:r>
              <a:rPr lang="en-US" b="1" i="1" u="sng" dirty="0" smtClean="0"/>
              <a:t>ccelerates character </a:t>
            </a:r>
            <a:r>
              <a:rPr lang="en-US" b="1" i="1" u="sng" dirty="0"/>
              <a:t>e</a:t>
            </a:r>
            <a:r>
              <a:rPr lang="en-US" b="1" i="1" u="sng" dirty="0" smtClean="0"/>
              <a:t>volution </a:t>
            </a:r>
            <a:r>
              <a:rPr lang="en-US" b="1" i="1" u="sng" dirty="0"/>
              <a:t>s</a:t>
            </a:r>
            <a:r>
              <a:rPr lang="en-US" b="1" i="1" u="sng" dirty="0" smtClean="0"/>
              <a:t>tudies</a:t>
            </a:r>
          </a:p>
          <a:p>
            <a:pPr marL="455613" indent="-455613"/>
            <a:r>
              <a:rPr lang="en-US" b="1" i="1" u="sng" dirty="0" smtClean="0"/>
              <a:t>Facilitates fundamental new insights in:</a:t>
            </a:r>
          </a:p>
          <a:p>
            <a:pPr marL="455613" indent="-455613"/>
            <a:r>
              <a:rPr lang="en-US" dirty="0"/>
              <a:t>	- microbial </a:t>
            </a:r>
            <a:r>
              <a:rPr lang="en-US" dirty="0" smtClean="0"/>
              <a:t>evolution, pathogenesis</a:t>
            </a:r>
            <a:endParaRPr lang="en-US" dirty="0"/>
          </a:p>
          <a:p>
            <a:pPr marL="455613" indent="-455613"/>
            <a:r>
              <a:rPr lang="en-US" dirty="0"/>
              <a:t>	- microbial diversity, niche preferences</a:t>
            </a:r>
          </a:p>
          <a:p>
            <a:pPr marL="455613" indent="-455613"/>
            <a:r>
              <a:rPr lang="en-US" dirty="0"/>
              <a:t>	</a:t>
            </a:r>
            <a:r>
              <a:rPr lang="en-US" dirty="0" smtClean="0"/>
              <a:t>- </a:t>
            </a:r>
            <a:r>
              <a:rPr lang="en-US" dirty="0"/>
              <a:t>climate change</a:t>
            </a:r>
          </a:p>
          <a:p>
            <a:pPr marL="455613" indent="-455613"/>
            <a:r>
              <a:rPr lang="en-US" dirty="0"/>
              <a:t>	- </a:t>
            </a:r>
            <a:r>
              <a:rPr lang="en-US" dirty="0" smtClean="0"/>
              <a:t>changing influence on </a:t>
            </a:r>
            <a:r>
              <a:rPr lang="en-US" dirty="0" smtClean="0">
                <a:ln w="6350" cmpd="sng">
                  <a:solidFill>
                    <a:schemeClr val="tx1"/>
                  </a:solidFill>
                </a:ln>
              </a:rPr>
              <a:t>biogeochemical</a:t>
            </a:r>
            <a:r>
              <a:rPr lang="en-US" dirty="0" smtClean="0"/>
              <a:t> </a:t>
            </a:r>
            <a:r>
              <a:rPr lang="en-US" dirty="0"/>
              <a:t>cycles</a:t>
            </a:r>
          </a:p>
          <a:p>
            <a:pPr marL="455613" indent="-455613"/>
            <a:r>
              <a:rPr lang="en-US" b="1" i="1" u="sng" dirty="0" smtClean="0"/>
              <a:t>Provides new tools for:</a:t>
            </a:r>
          </a:p>
          <a:p>
            <a:pPr marL="455613" indent="-455613"/>
            <a:r>
              <a:rPr lang="en-US" dirty="0" smtClean="0"/>
              <a:t>	- paleontologists</a:t>
            </a:r>
          </a:p>
          <a:p>
            <a:pPr marL="455613" indent="-455613"/>
            <a:r>
              <a:rPr lang="en-US" dirty="0" smtClean="0"/>
              <a:t>	- microbial </a:t>
            </a:r>
            <a:r>
              <a:rPr lang="en-US" dirty="0" err="1" smtClean="0"/>
              <a:t>systematists</a:t>
            </a:r>
            <a:endParaRPr lang="en-US" dirty="0" smtClean="0"/>
          </a:p>
          <a:p>
            <a:pPr marL="455613" indent="-455613"/>
            <a:r>
              <a:rPr lang="en-US" dirty="0" smtClean="0"/>
              <a:t>	- guidance for effective ways to describe taxa</a:t>
            </a:r>
          </a:p>
          <a:p>
            <a:pPr marL="455613" indent="-455613"/>
            <a:r>
              <a:rPr lang="en-US" dirty="0" smtClean="0"/>
              <a:t>	- objective ways to define groups (families, orders)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962" y="6497377"/>
            <a:ext cx="5096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FFFFFF"/>
                </a:solidFill>
              </a:rPr>
              <a:t>59/60</a:t>
            </a:r>
            <a:endParaRPr lang="en-US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squit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176"/>
            <a:ext cx="9144000" cy="580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3709" y="144073"/>
            <a:ext cx="4981190" cy="954107"/>
          </a:xfrm>
          <a:prstGeom prst="rect">
            <a:avLst/>
          </a:prstGeom>
          <a:solidFill>
            <a:srgbClr val="FEFFA6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000" b="1" u="sng" dirty="0" smtClean="0">
                <a:solidFill>
                  <a:srgbClr val="000000"/>
                </a:solidFill>
              </a:rPr>
              <a:t>Evolution and Distribution of Phenotypes</a:t>
            </a:r>
          </a:p>
          <a:p>
            <a:pPr marL="455613" indent="-455613"/>
            <a:r>
              <a:rPr lang="en-US" dirty="0" smtClean="0">
                <a:solidFill>
                  <a:srgbClr val="000000"/>
                </a:solidFill>
              </a:rPr>
              <a:t>Given phenotypes and a phylogenetic tree.</a:t>
            </a:r>
          </a:p>
          <a:p>
            <a:pPr marL="455613" indent="-455613"/>
            <a:r>
              <a:rPr lang="en-US" dirty="0" smtClean="0">
                <a:solidFill>
                  <a:srgbClr val="000000"/>
                </a:solidFill>
              </a:rPr>
              <a:t>Visualize evolution of phenotypes along the tree.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3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eroline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" y="0"/>
            <a:ext cx="47154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1873" y="1541124"/>
            <a:ext cx="3997402" cy="3416320"/>
          </a:xfrm>
          <a:prstGeom prst="rect">
            <a:avLst/>
          </a:prstGeom>
          <a:solidFill>
            <a:srgbClr val="FEFFA6"/>
          </a:solidFill>
        </p:spPr>
        <p:txBody>
          <a:bodyPr wrap="square" rtlCol="0">
            <a:spAutoFit/>
          </a:bodyPr>
          <a:lstStyle/>
          <a:p>
            <a:r>
              <a:rPr lang="en-US" b="1" i="1" u="sng" dirty="0" smtClean="0"/>
              <a:t>Challenge Of Extracting Phenotypes from Text:</a:t>
            </a:r>
          </a:p>
          <a:p>
            <a:pPr marL="395288" indent="-395288"/>
            <a:r>
              <a:rPr lang="en-US" dirty="0" smtClean="0"/>
              <a:t>text is only semi-standardized:</a:t>
            </a:r>
          </a:p>
          <a:p>
            <a:pPr marL="395288" indent="-395288"/>
            <a:r>
              <a:rPr lang="en-US" dirty="0"/>
              <a:t>	</a:t>
            </a:r>
            <a:r>
              <a:rPr lang="en-US" dirty="0" smtClean="0"/>
              <a:t>- shape, size</a:t>
            </a:r>
          </a:p>
          <a:p>
            <a:pPr marL="395288" indent="-395288"/>
            <a:r>
              <a:rPr lang="en-US" dirty="0"/>
              <a:t>	</a:t>
            </a:r>
            <a:r>
              <a:rPr lang="en-US" dirty="0" smtClean="0"/>
              <a:t>- growth pH, temperature, salinity</a:t>
            </a:r>
          </a:p>
          <a:p>
            <a:pPr marL="395288" indent="-395288"/>
            <a:r>
              <a:rPr lang="en-US" dirty="0"/>
              <a:t>	</a:t>
            </a:r>
            <a:r>
              <a:rPr lang="en-US" dirty="0" smtClean="0"/>
              <a:t>- metabolic substrates</a:t>
            </a:r>
          </a:p>
          <a:p>
            <a:pPr marL="395288" indent="-395288"/>
            <a:r>
              <a:rPr lang="en-US" dirty="0"/>
              <a:t>	</a:t>
            </a:r>
            <a:r>
              <a:rPr lang="en-US" dirty="0" smtClean="0"/>
              <a:t>- physiological tests</a:t>
            </a:r>
            <a:endParaRPr lang="en-US" dirty="0"/>
          </a:p>
          <a:p>
            <a:pPr marL="395288" indent="-395288"/>
            <a:r>
              <a:rPr lang="en-US" dirty="0" smtClean="0"/>
              <a:t>some authors difficult to understand</a:t>
            </a:r>
          </a:p>
          <a:p>
            <a:pPr marL="395288" indent="-395288"/>
            <a:r>
              <a:rPr lang="en-US" dirty="0" smtClean="0"/>
              <a:t>many ways to state equivalent concepts</a:t>
            </a:r>
          </a:p>
          <a:p>
            <a:pPr marL="395288" indent="-395288"/>
            <a:endParaRPr lang="en-US" dirty="0" smtClean="0"/>
          </a:p>
          <a:p>
            <a:pPr marL="395288" indent="-395288"/>
            <a:r>
              <a:rPr lang="en-US" dirty="0" smtClean="0"/>
              <a:t>manual extraction of information </a:t>
            </a:r>
            <a:r>
              <a:rPr lang="en-US" i="1" dirty="0" smtClean="0"/>
              <a:t>extremely tedious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8386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ystem Architecture LA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7" y="2022420"/>
            <a:ext cx="4678814" cy="432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8527" y="393012"/>
            <a:ext cx="7773041" cy="1292662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/>
              <a:t>MicroPIE</a:t>
            </a:r>
            <a:r>
              <a:rPr lang="en-US" sz="2400" b="1" u="sng" dirty="0" smtClean="0"/>
              <a:t> (Microbial </a:t>
            </a:r>
            <a:r>
              <a:rPr lang="en-US" sz="2400" b="1" u="sng" dirty="0" err="1" smtClean="0"/>
              <a:t>Phenomics</a:t>
            </a:r>
            <a:r>
              <a:rPr lang="en-US" sz="2400" b="1" u="sng" dirty="0" smtClean="0"/>
              <a:t> Information Extractor)</a:t>
            </a:r>
          </a:p>
          <a:p>
            <a:r>
              <a:rPr lang="en-US" b="1" i="1" dirty="0" smtClean="0"/>
              <a:t>Natural language processing algorithm </a:t>
            </a:r>
            <a:r>
              <a:rPr lang="en-US" dirty="0" smtClean="0"/>
              <a:t>(Java-based, simplified web interface).</a:t>
            </a:r>
          </a:p>
          <a:p>
            <a:r>
              <a:rPr lang="en-US" b="1" dirty="0" smtClean="0"/>
              <a:t>Input: </a:t>
            </a:r>
            <a:r>
              <a:rPr lang="en-US" dirty="0" smtClean="0"/>
              <a:t>Microbial taxonomic description (text, from scientific literature)</a:t>
            </a:r>
          </a:p>
          <a:p>
            <a:r>
              <a:rPr lang="en-US" b="1" dirty="0" smtClean="0"/>
              <a:t>Output: </a:t>
            </a:r>
            <a:r>
              <a:rPr lang="en-US" dirty="0" smtClean="0"/>
              <a:t>A raw matrix of phrases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48844" y="3801807"/>
            <a:ext cx="34819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https://github.com/biosemantics/</a:t>
            </a:r>
            <a:r>
              <a:rPr lang="en-US" sz="1400" dirty="0" smtClean="0">
                <a:hlinkClick r:id="rId3"/>
              </a:rPr>
              <a:t>micropie2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/>
              <a:t>Mao J, Moore LR, Blank CE, Wu EH-H, Ackerman M, </a:t>
            </a:r>
            <a:r>
              <a:rPr lang="en-US" sz="1400" dirty="0" err="1"/>
              <a:t>Renade</a:t>
            </a:r>
            <a:r>
              <a:rPr lang="en-US" sz="1400" dirty="0"/>
              <a:t> S, Cui H.  </a:t>
            </a:r>
            <a:r>
              <a:rPr lang="en-US" sz="1400" b="1" dirty="0"/>
              <a:t>2016</a:t>
            </a:r>
            <a:r>
              <a:rPr lang="en-US" sz="1400" dirty="0"/>
              <a:t>.  Microbial </a:t>
            </a:r>
            <a:r>
              <a:rPr lang="en-US" sz="1400" dirty="0" err="1"/>
              <a:t>Phenomics</a:t>
            </a:r>
            <a:r>
              <a:rPr lang="en-US" sz="1400" dirty="0"/>
              <a:t> Information Extractor (</a:t>
            </a:r>
            <a:r>
              <a:rPr lang="en-US" sz="1400" dirty="0" err="1"/>
              <a:t>MicroPIE</a:t>
            </a:r>
            <a:r>
              <a:rPr lang="en-US" sz="1400" dirty="0"/>
              <a:t>): A natural language processing tool for the automated acquisition of prokaryotic phenotypic characters from text sources, </a:t>
            </a:r>
            <a:r>
              <a:rPr lang="en-US" sz="1400" i="1" dirty="0"/>
              <a:t>BMC Bioinformatics</a:t>
            </a:r>
            <a:r>
              <a:rPr lang="en-US" sz="1400" dirty="0"/>
              <a:t>,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7281" y="2122213"/>
            <a:ext cx="2872815" cy="1200329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Phenomics</a:t>
            </a:r>
            <a:r>
              <a:rPr lang="en-US" i="1" dirty="0" smtClean="0"/>
              <a:t>: the entire collection of morphological, biochemical, and ecological traits of organisms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84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219" y="517289"/>
            <a:ext cx="7336161" cy="461665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u="sng" dirty="0" smtClean="0"/>
              <a:t>MicroPIE (Microbial Phenomics Information Extractor)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53699" y="2109600"/>
            <a:ext cx="31933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5613" indent="-455613"/>
            <a:r>
              <a:rPr lang="en-US" dirty="0" smtClean="0"/>
              <a:t>Uses </a:t>
            </a:r>
            <a:r>
              <a:rPr lang="en-US" b="1" dirty="0" smtClean="0"/>
              <a:t>machine-learning </a:t>
            </a:r>
            <a:r>
              <a:rPr lang="en-US" dirty="0" smtClean="0"/>
              <a:t>(we provide training sentences)</a:t>
            </a:r>
          </a:p>
          <a:p>
            <a:pPr marL="455613" indent="-455613"/>
            <a:r>
              <a:rPr lang="en-US" dirty="0" smtClean="0"/>
              <a:t>Uses provided </a:t>
            </a:r>
            <a:r>
              <a:rPr lang="en-US" b="1" dirty="0" smtClean="0"/>
              <a:t>term lists </a:t>
            </a:r>
            <a:r>
              <a:rPr lang="en-US" dirty="0" smtClean="0"/>
              <a:t>to help identify the type of information in a sentence</a:t>
            </a:r>
          </a:p>
          <a:p>
            <a:pPr marL="455613" indent="-455613"/>
            <a:r>
              <a:rPr lang="en-US" b="1" dirty="0"/>
              <a:t>Categorizes </a:t>
            </a:r>
            <a:r>
              <a:rPr lang="en-US" b="1" dirty="0" smtClean="0"/>
              <a:t>sentences</a:t>
            </a:r>
            <a:r>
              <a:rPr lang="en-US" dirty="0" smtClean="0"/>
              <a:t> </a:t>
            </a:r>
            <a:r>
              <a:rPr lang="en-US" dirty="0"/>
              <a:t>by the type of information in the sentence.</a:t>
            </a:r>
          </a:p>
          <a:p>
            <a:pPr marL="455613" indent="-455613"/>
            <a:r>
              <a:rPr lang="en-US" b="1" dirty="0" smtClean="0"/>
              <a:t>Extracts character information </a:t>
            </a:r>
            <a:r>
              <a:rPr lang="en-US" dirty="0" smtClean="0"/>
              <a:t>and outputs into a spreadsheet/matrix.</a:t>
            </a:r>
            <a:endParaRPr lang="en-US" dirty="0"/>
          </a:p>
        </p:txBody>
      </p:sp>
      <p:pic>
        <p:nvPicPr>
          <p:cNvPr id="5" name="Picture 4" descr="System Architecture LAR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27" y="2022420"/>
            <a:ext cx="4678814" cy="4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5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rmLis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038"/>
            <a:ext cx="9144000" cy="46959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3429" y="214673"/>
            <a:ext cx="1743827" cy="461665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pPr marL="455613" indent="-455613"/>
            <a:r>
              <a:rPr lang="en-US" sz="2400" b="1" dirty="0" smtClean="0"/>
              <a:t>Term Lists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48689"/>
            <a:ext cx="2194683" cy="5909311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Cell Shape:</a:t>
            </a:r>
          </a:p>
          <a:p>
            <a:r>
              <a:rPr lang="en-US" dirty="0"/>
              <a:t>r</a:t>
            </a:r>
            <a:r>
              <a:rPr lang="en-US" dirty="0" smtClean="0"/>
              <a:t>od</a:t>
            </a:r>
          </a:p>
          <a:p>
            <a:r>
              <a:rPr lang="en-US" dirty="0"/>
              <a:t>r</a:t>
            </a:r>
            <a:r>
              <a:rPr lang="en-US" dirty="0" smtClean="0"/>
              <a:t>ods</a:t>
            </a:r>
          </a:p>
          <a:p>
            <a:r>
              <a:rPr lang="en-US" dirty="0"/>
              <a:t>s</a:t>
            </a:r>
            <a:r>
              <a:rPr lang="en-US" dirty="0" smtClean="0"/>
              <a:t>hort cylinders</a:t>
            </a:r>
          </a:p>
          <a:p>
            <a:r>
              <a:rPr lang="en-US" dirty="0"/>
              <a:t>e</a:t>
            </a:r>
            <a:r>
              <a:rPr lang="en-US" dirty="0" smtClean="0"/>
              <a:t>longated </a:t>
            </a:r>
            <a:r>
              <a:rPr lang="en-US" dirty="0" err="1" smtClean="0"/>
              <a:t>cocci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acilli</a:t>
            </a:r>
          </a:p>
          <a:p>
            <a:r>
              <a:rPr lang="en-US" dirty="0"/>
              <a:t>b</a:t>
            </a:r>
            <a:r>
              <a:rPr lang="en-US" dirty="0" smtClean="0"/>
              <a:t>acillus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occus</a:t>
            </a:r>
            <a:endParaRPr lang="en-US" dirty="0" smtClean="0"/>
          </a:p>
          <a:p>
            <a:r>
              <a:rPr lang="en-US" dirty="0"/>
              <a:t>f</a:t>
            </a:r>
            <a:r>
              <a:rPr lang="en-US" dirty="0" smtClean="0"/>
              <a:t>ilamentous</a:t>
            </a:r>
          </a:p>
          <a:p>
            <a:r>
              <a:rPr lang="en-US" dirty="0"/>
              <a:t>v</a:t>
            </a:r>
            <a:r>
              <a:rPr lang="en-US" dirty="0" smtClean="0"/>
              <a:t>ibrioid</a:t>
            </a:r>
          </a:p>
          <a:p>
            <a:r>
              <a:rPr lang="en-US" dirty="0" err="1"/>
              <a:t>s</a:t>
            </a:r>
            <a:r>
              <a:rPr lang="en-US" dirty="0" err="1" smtClean="0"/>
              <a:t>pirillum</a:t>
            </a:r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pical cells hyaline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ppendaged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arrel-shaped</a:t>
            </a:r>
          </a:p>
          <a:p>
            <a:r>
              <a:rPr lang="en-US" dirty="0" smtClean="0"/>
              <a:t>blunt clubs</a:t>
            </a:r>
          </a:p>
          <a:p>
            <a:r>
              <a:rPr lang="en-US" dirty="0"/>
              <a:t>w</a:t>
            </a:r>
            <a:r>
              <a:rPr lang="en-US" dirty="0" smtClean="0"/>
              <a:t>aved</a:t>
            </a:r>
          </a:p>
          <a:p>
            <a:r>
              <a:rPr lang="en-US" dirty="0" err="1"/>
              <a:t>a</a:t>
            </a:r>
            <a:r>
              <a:rPr lang="en-US" dirty="0" err="1" smtClean="0"/>
              <a:t>rcuated</a:t>
            </a:r>
            <a:endParaRPr lang="en-US" dirty="0" smtClean="0"/>
          </a:p>
          <a:p>
            <a:r>
              <a:rPr lang="en-US" dirty="0" smtClean="0"/>
              <a:t>branching type “T”</a:t>
            </a:r>
            <a:endParaRPr lang="en-US" dirty="0"/>
          </a:p>
          <a:p>
            <a:r>
              <a:rPr lang="en-US" dirty="0" smtClean="0"/>
              <a:t>.</a:t>
            </a:r>
          </a:p>
          <a:p>
            <a:r>
              <a:rPr lang="en-US" dirty="0" smtClean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7256" y="1168945"/>
            <a:ext cx="5092158" cy="707886"/>
          </a:xfrm>
          <a:prstGeom prst="rect">
            <a:avLst/>
          </a:prstGeom>
          <a:solidFill>
            <a:srgbClr val="F2DCDB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Manually constructed from &gt;1,500 taxonomic descriptions of </a:t>
            </a:r>
            <a:r>
              <a:rPr lang="en-US" sz="2000" dirty="0" err="1" smtClean="0"/>
              <a:t>Archaea</a:t>
            </a:r>
            <a:r>
              <a:rPr lang="en-US" sz="2000" dirty="0" smtClean="0"/>
              <a:t> and Bacteria.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0440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7446" y="885813"/>
            <a:ext cx="7124700" cy="563231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34950" indent="-234950"/>
            <a:r>
              <a:rPr lang="en-US" dirty="0" smtClean="0"/>
              <a:t>mol % </a:t>
            </a:r>
            <a:r>
              <a:rPr lang="en-US" dirty="0" err="1" smtClean="0"/>
              <a:t>g+c</a:t>
            </a:r>
            <a:endParaRPr lang="en-US" dirty="0" smtClean="0"/>
          </a:p>
          <a:p>
            <a:pPr marL="234950" indent="-234950"/>
            <a:r>
              <a:rPr lang="en-US" dirty="0" smtClean="0"/>
              <a:t>cell shape</a:t>
            </a:r>
          </a:p>
          <a:p>
            <a:pPr marL="234950" indent="-234950"/>
            <a:r>
              <a:rPr lang="en-US" dirty="0" smtClean="0"/>
              <a:t>cell diameter</a:t>
            </a:r>
          </a:p>
          <a:p>
            <a:pPr marL="234950" indent="-234950"/>
            <a:r>
              <a:rPr lang="en-US" dirty="0" smtClean="0"/>
              <a:t>cell length</a:t>
            </a:r>
          </a:p>
          <a:p>
            <a:pPr marL="234950" indent="-234950"/>
            <a:r>
              <a:rPr lang="en-US" dirty="0" smtClean="0"/>
              <a:t>cell width</a:t>
            </a:r>
          </a:p>
          <a:p>
            <a:pPr marL="234950" indent="-234950"/>
            <a:r>
              <a:rPr lang="en-US" dirty="0" smtClean="0"/>
              <a:t>cell relationships</a:t>
            </a:r>
          </a:p>
          <a:p>
            <a:pPr marL="234950" indent="-234950"/>
            <a:r>
              <a:rPr lang="en-US" dirty="0" smtClean="0"/>
              <a:t>gram stain type</a:t>
            </a:r>
          </a:p>
          <a:p>
            <a:pPr marL="234950" indent="-234950"/>
            <a:r>
              <a:rPr lang="en-US" dirty="0" smtClean="0"/>
              <a:t>internal features</a:t>
            </a:r>
          </a:p>
          <a:p>
            <a:pPr marL="234950" indent="-234950"/>
            <a:r>
              <a:rPr lang="en-US" dirty="0" smtClean="0"/>
              <a:t>motility</a:t>
            </a:r>
          </a:p>
          <a:p>
            <a:pPr marL="234950" indent="-234950"/>
            <a:r>
              <a:rPr lang="en-US" dirty="0" smtClean="0"/>
              <a:t>pigment compounds</a:t>
            </a:r>
          </a:p>
          <a:p>
            <a:pPr marL="234950" indent="-234950"/>
            <a:r>
              <a:rPr lang="en-US" dirty="0" err="1" smtClean="0"/>
              <a:t>nacl</a:t>
            </a:r>
            <a:r>
              <a:rPr lang="en-US" dirty="0" smtClean="0"/>
              <a:t> minimum</a:t>
            </a:r>
          </a:p>
          <a:p>
            <a:pPr marL="234950" indent="-234950"/>
            <a:r>
              <a:rPr lang="en-US" dirty="0" err="1" smtClean="0"/>
              <a:t>nacl</a:t>
            </a:r>
            <a:r>
              <a:rPr lang="en-US" dirty="0" smtClean="0"/>
              <a:t> optimum</a:t>
            </a:r>
          </a:p>
          <a:p>
            <a:pPr marL="234950" indent="-234950"/>
            <a:r>
              <a:rPr lang="en-US" dirty="0" err="1" smtClean="0"/>
              <a:t>nacl</a:t>
            </a:r>
            <a:r>
              <a:rPr lang="en-US" dirty="0" smtClean="0"/>
              <a:t> maximum</a:t>
            </a:r>
          </a:p>
          <a:p>
            <a:pPr marL="234950" indent="-234950"/>
            <a:r>
              <a:rPr lang="en-US" dirty="0" smtClean="0"/>
              <a:t>pH minimum</a:t>
            </a:r>
          </a:p>
          <a:p>
            <a:pPr marL="234950" indent="-234950"/>
            <a:r>
              <a:rPr lang="en-US" dirty="0" smtClean="0"/>
              <a:t>pH optimum</a:t>
            </a:r>
          </a:p>
          <a:p>
            <a:pPr marL="234950" indent="-234950"/>
            <a:r>
              <a:rPr lang="en-US" dirty="0" smtClean="0"/>
              <a:t>pH maximum</a:t>
            </a:r>
          </a:p>
          <a:p>
            <a:pPr marL="234950" indent="-234950"/>
            <a:r>
              <a:rPr lang="en-US" dirty="0" smtClean="0"/>
              <a:t>temperature minimum</a:t>
            </a:r>
          </a:p>
          <a:p>
            <a:pPr marL="234950" indent="-234950"/>
            <a:r>
              <a:rPr lang="en-US" dirty="0" smtClean="0"/>
              <a:t>temperature optimum</a:t>
            </a:r>
          </a:p>
          <a:p>
            <a:pPr marL="234950" indent="-234950"/>
            <a:r>
              <a:rPr lang="en-US" dirty="0" smtClean="0"/>
              <a:t>temperature maximum</a:t>
            </a:r>
          </a:p>
          <a:p>
            <a:pPr marL="234950" indent="-234950"/>
            <a:r>
              <a:rPr lang="en-US" dirty="0" err="1" smtClean="0"/>
              <a:t>aerophilicity</a:t>
            </a:r>
            <a:endParaRPr lang="en-US" dirty="0" smtClean="0"/>
          </a:p>
          <a:p>
            <a:pPr marL="234950" indent="-234950"/>
            <a:r>
              <a:rPr lang="en-US" dirty="0" smtClean="0"/>
              <a:t>magnesium requirement for growth</a:t>
            </a:r>
          </a:p>
          <a:p>
            <a:pPr marL="234950" indent="-234950"/>
            <a:r>
              <a:rPr lang="en-US" dirty="0" smtClean="0"/>
              <a:t>vitamins and cofactors</a:t>
            </a:r>
            <a:r>
              <a:rPr lang="en-US" dirty="0"/>
              <a:t> </a:t>
            </a:r>
            <a:r>
              <a:rPr lang="en-US" dirty="0" smtClean="0"/>
              <a:t>required for growth</a:t>
            </a:r>
          </a:p>
          <a:p>
            <a:pPr marL="234950" indent="-234950"/>
            <a:r>
              <a:rPr lang="en-US" dirty="0" smtClean="0"/>
              <a:t>antibiotic sensitivity</a:t>
            </a:r>
          </a:p>
          <a:p>
            <a:pPr marL="234950" indent="-234950"/>
            <a:r>
              <a:rPr lang="en-US" dirty="0" smtClean="0"/>
              <a:t>antibiotic resistance</a:t>
            </a:r>
          </a:p>
          <a:p>
            <a:pPr marL="234950" indent="-234950"/>
            <a:r>
              <a:rPr lang="en-US" dirty="0" smtClean="0"/>
              <a:t>colony shape</a:t>
            </a:r>
          </a:p>
          <a:p>
            <a:pPr marL="234950" indent="-234950"/>
            <a:r>
              <a:rPr lang="en-US" dirty="0" smtClean="0"/>
              <a:t>colony margin</a:t>
            </a:r>
          </a:p>
          <a:p>
            <a:pPr marL="234950" indent="-234950"/>
            <a:r>
              <a:rPr lang="en-US" dirty="0" smtClean="0"/>
              <a:t>colony texture</a:t>
            </a:r>
          </a:p>
          <a:p>
            <a:pPr marL="234950" indent="-234950"/>
            <a:r>
              <a:rPr lang="en-US" dirty="0" smtClean="0"/>
              <a:t>colony color</a:t>
            </a:r>
          </a:p>
          <a:p>
            <a:pPr marL="234950" indent="-234950"/>
            <a:r>
              <a:rPr lang="en-US" dirty="0" smtClean="0"/>
              <a:t>fermentation products</a:t>
            </a:r>
          </a:p>
          <a:p>
            <a:pPr marL="234950" indent="-234950"/>
            <a:r>
              <a:rPr lang="en-US" dirty="0" smtClean="0"/>
              <a:t>other metabolic product</a:t>
            </a:r>
          </a:p>
          <a:p>
            <a:pPr marL="234950" indent="-234950"/>
            <a:r>
              <a:rPr lang="en-US" dirty="0" err="1" smtClean="0"/>
              <a:t>haemolytic</a:t>
            </a:r>
            <a:r>
              <a:rPr lang="en-US" dirty="0" smtClean="0"/>
              <a:t> &amp; </a:t>
            </a:r>
            <a:r>
              <a:rPr lang="en-US" dirty="0" err="1" smtClean="0"/>
              <a:t>haemadsorption</a:t>
            </a:r>
            <a:r>
              <a:rPr lang="en-US" dirty="0" smtClean="0"/>
              <a:t> properties</a:t>
            </a:r>
          </a:p>
          <a:p>
            <a:pPr marL="234950" indent="-234950"/>
            <a:r>
              <a:rPr lang="en-US" dirty="0" smtClean="0"/>
              <a:t>organic compounds used</a:t>
            </a:r>
          </a:p>
          <a:p>
            <a:pPr marL="234950" indent="-234950"/>
            <a:r>
              <a:rPr lang="en-US" dirty="0" smtClean="0"/>
              <a:t>organic compounds not used</a:t>
            </a:r>
          </a:p>
          <a:p>
            <a:pPr marL="234950" indent="-234950"/>
            <a:r>
              <a:rPr lang="en-US" dirty="0" smtClean="0"/>
              <a:t>inorganic substances used</a:t>
            </a:r>
          </a:p>
          <a:p>
            <a:pPr marL="234950" indent="-234950"/>
            <a:r>
              <a:rPr lang="en-US" dirty="0" smtClean="0"/>
              <a:t>inorganic substances not used</a:t>
            </a:r>
          </a:p>
          <a:p>
            <a:pPr marL="234950" indent="-234950"/>
            <a:r>
              <a:rPr lang="en-US" dirty="0" smtClean="0"/>
              <a:t>fermentation substrates used</a:t>
            </a:r>
          </a:p>
          <a:p>
            <a:pPr marL="234950" indent="-234950"/>
            <a:r>
              <a:rPr lang="en-US" dirty="0" smtClean="0"/>
              <a:t>fermentation substrates not used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7446" y="429909"/>
            <a:ext cx="4144734" cy="461665"/>
          </a:xfrm>
          <a:prstGeom prst="rect">
            <a:avLst/>
          </a:prstGeom>
          <a:solidFill>
            <a:srgbClr val="F2DCDB"/>
          </a:solidFill>
        </p:spPr>
        <p:txBody>
          <a:bodyPr wrap="none">
            <a:spAutoFit/>
          </a:bodyPr>
          <a:lstStyle/>
          <a:p>
            <a:pPr marL="234950" indent="-234950"/>
            <a:r>
              <a:rPr lang="en-US" sz="2400" b="1" dirty="0"/>
              <a:t>MicroPIE Character Categories:</a:t>
            </a:r>
          </a:p>
        </p:txBody>
      </p:sp>
    </p:spTree>
    <p:extLst>
      <p:ext uri="{BB962C8B-B14F-4D97-AF65-F5344CB8AC3E}">
        <p14:creationId xmlns:p14="http://schemas.microsoft.com/office/powerpoint/2010/main" val="30580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10877</TotalTime>
  <Words>1845</Words>
  <Application>Microsoft Macintosh PowerPoint</Application>
  <PresentationFormat>On-screen Show (4:3)</PresentationFormat>
  <Paragraphs>303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Montana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Carrine Blank</dc:creator>
  <cp:keywords/>
  <dc:description/>
  <cp:lastModifiedBy>Amanda Hicks</cp:lastModifiedBy>
  <cp:revision>142</cp:revision>
  <dcterms:created xsi:type="dcterms:W3CDTF">2017-02-13T19:18:12Z</dcterms:created>
  <dcterms:modified xsi:type="dcterms:W3CDTF">2017-10-30T16:31:11Z</dcterms:modified>
  <cp:category/>
</cp:coreProperties>
</file>