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4" r:id="rId5"/>
    <p:sldId id="276" r:id="rId6"/>
    <p:sldId id="269" r:id="rId7"/>
    <p:sldId id="268" r:id="rId8"/>
    <p:sldId id="267" r:id="rId9"/>
    <p:sldId id="265" r:id="rId10"/>
    <p:sldId id="272" r:id="rId11"/>
    <p:sldId id="275" r:id="rId12"/>
    <p:sldId id="271" r:id="rId13"/>
    <p:sldId id="274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idi, Bashir" initials="H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51"/>
    <p:restoredTop sz="93592" autoAdjust="0"/>
  </p:normalViewPr>
  <p:slideViewPr>
    <p:cSldViewPr snapToGrid="0" snapToObjects="1">
      <p:cViewPr varScale="1">
        <p:scale>
          <a:sx n="105" d="100"/>
          <a:sy n="105" d="100"/>
        </p:scale>
        <p:origin x="21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Worksheet2.xlsx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package" Target="../embeddings/Microsoft_Excel_Worksheet3.xlsx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Research Permissions </a:t>
            </a:r>
            <a:r>
              <a:rPr lang="en-US" sz="1600" dirty="0" smtClean="0"/>
              <a:t>Registry: Trend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'BMICMetrics_Res Permissions_LAB'!$I$1</c:f>
              <c:strCache>
                <c:ptCount val="1"/>
                <c:pt idx="0">
                  <c:v>Patients in registry</c:v>
                </c:pt>
              </c:strCache>
            </c:strRef>
          </c:tx>
          <c:spPr>
            <a:solidFill>
              <a:srgbClr val="00B0F0">
                <a:alpha val="59000"/>
              </a:srgbClr>
            </a:solidFill>
            <a:ln>
              <a:noFill/>
            </a:ln>
            <a:effectLst/>
          </c:spPr>
          <c:cat>
            <c:strRef>
              <c:f>'BMICMetrics_Res Permissions_LAB'!$A$2:$A$18</c:f>
              <c:strCache>
                <c:ptCount val="17"/>
                <c:pt idx="0">
                  <c:v>2016-05 </c:v>
                </c:pt>
                <c:pt idx="1">
                  <c:v>2016-06 </c:v>
                </c:pt>
                <c:pt idx="2">
                  <c:v>2016-07 </c:v>
                </c:pt>
                <c:pt idx="3">
                  <c:v>2016-08 </c:v>
                </c:pt>
                <c:pt idx="4">
                  <c:v>2016-09 </c:v>
                </c:pt>
                <c:pt idx="5">
                  <c:v>2016-10 </c:v>
                </c:pt>
                <c:pt idx="6">
                  <c:v>2016-11 </c:v>
                </c:pt>
                <c:pt idx="7">
                  <c:v>2016-12 </c:v>
                </c:pt>
                <c:pt idx="8">
                  <c:v>2017-01 </c:v>
                </c:pt>
                <c:pt idx="9">
                  <c:v>2017-02 </c:v>
                </c:pt>
                <c:pt idx="10">
                  <c:v>2017-03 </c:v>
                </c:pt>
                <c:pt idx="11">
                  <c:v>2017-04 </c:v>
                </c:pt>
                <c:pt idx="12">
                  <c:v>2017-05 </c:v>
                </c:pt>
                <c:pt idx="13">
                  <c:v>2017-06 </c:v>
                </c:pt>
                <c:pt idx="14">
                  <c:v>2017-07 </c:v>
                </c:pt>
                <c:pt idx="15">
                  <c:v>2017-08 </c:v>
                </c:pt>
                <c:pt idx="16">
                  <c:v>2017-09 </c:v>
                </c:pt>
              </c:strCache>
            </c:strRef>
          </c:cat>
          <c:val>
            <c:numRef>
              <c:f>'BMICMetrics_Res Permissions_LAB'!$I$2:$I$18</c:f>
              <c:numCache>
                <c:formatCode>General</c:formatCode>
                <c:ptCount val="17"/>
                <c:pt idx="0">
                  <c:v>25832.0</c:v>
                </c:pt>
                <c:pt idx="1">
                  <c:v>26774.0</c:v>
                </c:pt>
                <c:pt idx="2">
                  <c:v>27616.0</c:v>
                </c:pt>
                <c:pt idx="3">
                  <c:v>28063.0</c:v>
                </c:pt>
                <c:pt idx="4">
                  <c:v>29105.0</c:v>
                </c:pt>
                <c:pt idx="5">
                  <c:v>30156.0</c:v>
                </c:pt>
                <c:pt idx="6">
                  <c:v>31453.0</c:v>
                </c:pt>
                <c:pt idx="7">
                  <c:v>33437.0</c:v>
                </c:pt>
                <c:pt idx="8">
                  <c:v>35586.0</c:v>
                </c:pt>
                <c:pt idx="9">
                  <c:v>35345.0</c:v>
                </c:pt>
                <c:pt idx="10">
                  <c:v>37090.0</c:v>
                </c:pt>
                <c:pt idx="11">
                  <c:v>37681.0</c:v>
                </c:pt>
                <c:pt idx="12">
                  <c:v>39574.0</c:v>
                </c:pt>
                <c:pt idx="13">
                  <c:v>41693.0</c:v>
                </c:pt>
                <c:pt idx="14">
                  <c:v>41179.0</c:v>
                </c:pt>
                <c:pt idx="15">
                  <c:v>43229.0</c:v>
                </c:pt>
                <c:pt idx="16">
                  <c:v>43973.0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D6-4AC3-BCFF-7526B4641589}"/>
            </c:ext>
          </c:extLst>
        </c:ser>
        <c:ser>
          <c:idx val="1"/>
          <c:order val="1"/>
          <c:tx>
            <c:strRef>
              <c:f>'BMICMetrics_Res Permissions_LAB'!$J$1</c:f>
              <c:strCache>
                <c:ptCount val="1"/>
                <c:pt idx="0">
                  <c:v>Yes to biobank</c:v>
                </c:pt>
              </c:strCache>
            </c:strRef>
          </c:tx>
          <c:spPr>
            <a:solidFill>
              <a:srgbClr val="FF0000">
                <a:alpha val="57000"/>
              </a:srgbClr>
            </a:solidFill>
            <a:ln>
              <a:noFill/>
            </a:ln>
            <a:effectLst/>
          </c:spPr>
          <c:cat>
            <c:strRef>
              <c:f>'BMICMetrics_Res Permissions_LAB'!$A$2:$A$18</c:f>
              <c:strCache>
                <c:ptCount val="17"/>
                <c:pt idx="0">
                  <c:v>2016-05 </c:v>
                </c:pt>
                <c:pt idx="1">
                  <c:v>2016-06 </c:v>
                </c:pt>
                <c:pt idx="2">
                  <c:v>2016-07 </c:v>
                </c:pt>
                <c:pt idx="3">
                  <c:v>2016-08 </c:v>
                </c:pt>
                <c:pt idx="4">
                  <c:v>2016-09 </c:v>
                </c:pt>
                <c:pt idx="5">
                  <c:v>2016-10 </c:v>
                </c:pt>
                <c:pt idx="6">
                  <c:v>2016-11 </c:v>
                </c:pt>
                <c:pt idx="7">
                  <c:v>2016-12 </c:v>
                </c:pt>
                <c:pt idx="8">
                  <c:v>2017-01 </c:v>
                </c:pt>
                <c:pt idx="9">
                  <c:v>2017-02 </c:v>
                </c:pt>
                <c:pt idx="10">
                  <c:v>2017-03 </c:v>
                </c:pt>
                <c:pt idx="11">
                  <c:v>2017-04 </c:v>
                </c:pt>
                <c:pt idx="12">
                  <c:v>2017-05 </c:v>
                </c:pt>
                <c:pt idx="13">
                  <c:v>2017-06 </c:v>
                </c:pt>
                <c:pt idx="14">
                  <c:v>2017-07 </c:v>
                </c:pt>
                <c:pt idx="15">
                  <c:v>2017-08 </c:v>
                </c:pt>
                <c:pt idx="16">
                  <c:v>2017-09 </c:v>
                </c:pt>
              </c:strCache>
            </c:strRef>
          </c:cat>
          <c:val>
            <c:numRef>
              <c:f>'BMICMetrics_Res Permissions_LAB'!$J$2:$J$18</c:f>
              <c:numCache>
                <c:formatCode>General</c:formatCode>
                <c:ptCount val="17"/>
                <c:pt idx="0">
                  <c:v>19729.0</c:v>
                </c:pt>
                <c:pt idx="1">
                  <c:v>20361.0</c:v>
                </c:pt>
                <c:pt idx="2">
                  <c:v>20918.0</c:v>
                </c:pt>
                <c:pt idx="3">
                  <c:v>21169.0</c:v>
                </c:pt>
                <c:pt idx="4">
                  <c:v>21899.0</c:v>
                </c:pt>
                <c:pt idx="5">
                  <c:v>22626.0</c:v>
                </c:pt>
                <c:pt idx="6">
                  <c:v>23540.0</c:v>
                </c:pt>
                <c:pt idx="7">
                  <c:v>24930.0</c:v>
                </c:pt>
                <c:pt idx="8">
                  <c:v>26416.0</c:v>
                </c:pt>
                <c:pt idx="9">
                  <c:v>26213.0</c:v>
                </c:pt>
                <c:pt idx="10">
                  <c:v>27437.0</c:v>
                </c:pt>
                <c:pt idx="11">
                  <c:v>27743.0</c:v>
                </c:pt>
                <c:pt idx="12">
                  <c:v>29101.0</c:v>
                </c:pt>
                <c:pt idx="13">
                  <c:v>30529.0</c:v>
                </c:pt>
                <c:pt idx="14">
                  <c:v>30128.0</c:v>
                </c:pt>
                <c:pt idx="15">
                  <c:v>31557.0</c:v>
                </c:pt>
                <c:pt idx="16">
                  <c:v>32023.0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D6-4AC3-BCFF-7526B4641589}"/>
            </c:ext>
          </c:extLst>
        </c:ser>
        <c:ser>
          <c:idx val="2"/>
          <c:order val="2"/>
          <c:tx>
            <c:strRef>
              <c:f>'BMICMetrics_Res Permissions_LAB'!$K$1</c:f>
              <c:strCache>
                <c:ptCount val="1"/>
                <c:pt idx="0">
                  <c:v>Yes to contact</c:v>
                </c:pt>
              </c:strCache>
            </c:strRef>
          </c:tx>
          <c:spPr>
            <a:solidFill>
              <a:srgbClr val="FE8F34">
                <a:alpha val="59000"/>
              </a:srgbClr>
            </a:solidFill>
            <a:ln>
              <a:noFill/>
            </a:ln>
            <a:effectLst/>
          </c:spPr>
          <c:cat>
            <c:strRef>
              <c:f>'BMICMetrics_Res Permissions_LAB'!$A$2:$A$18</c:f>
              <c:strCache>
                <c:ptCount val="17"/>
                <c:pt idx="0">
                  <c:v>2016-05 </c:v>
                </c:pt>
                <c:pt idx="1">
                  <c:v>2016-06 </c:v>
                </c:pt>
                <c:pt idx="2">
                  <c:v>2016-07 </c:v>
                </c:pt>
                <c:pt idx="3">
                  <c:v>2016-08 </c:v>
                </c:pt>
                <c:pt idx="4">
                  <c:v>2016-09 </c:v>
                </c:pt>
                <c:pt idx="5">
                  <c:v>2016-10 </c:v>
                </c:pt>
                <c:pt idx="6">
                  <c:v>2016-11 </c:v>
                </c:pt>
                <c:pt idx="7">
                  <c:v>2016-12 </c:v>
                </c:pt>
                <c:pt idx="8">
                  <c:v>2017-01 </c:v>
                </c:pt>
                <c:pt idx="9">
                  <c:v>2017-02 </c:v>
                </c:pt>
                <c:pt idx="10">
                  <c:v>2017-03 </c:v>
                </c:pt>
                <c:pt idx="11">
                  <c:v>2017-04 </c:v>
                </c:pt>
                <c:pt idx="12">
                  <c:v>2017-05 </c:v>
                </c:pt>
                <c:pt idx="13">
                  <c:v>2017-06 </c:v>
                </c:pt>
                <c:pt idx="14">
                  <c:v>2017-07 </c:v>
                </c:pt>
                <c:pt idx="15">
                  <c:v>2017-08 </c:v>
                </c:pt>
                <c:pt idx="16">
                  <c:v>2017-09 </c:v>
                </c:pt>
              </c:strCache>
            </c:strRef>
          </c:cat>
          <c:val>
            <c:numRef>
              <c:f>'BMICMetrics_Res Permissions_LAB'!$K$2:$K$18</c:f>
              <c:numCache>
                <c:formatCode>General</c:formatCode>
                <c:ptCount val="17"/>
                <c:pt idx="0">
                  <c:v>18944.0</c:v>
                </c:pt>
                <c:pt idx="1">
                  <c:v>19519.0</c:v>
                </c:pt>
                <c:pt idx="2">
                  <c:v>20060.0</c:v>
                </c:pt>
                <c:pt idx="3">
                  <c:v>20286.0</c:v>
                </c:pt>
                <c:pt idx="4">
                  <c:v>20985.0</c:v>
                </c:pt>
                <c:pt idx="5">
                  <c:v>21677.0</c:v>
                </c:pt>
                <c:pt idx="6">
                  <c:v>22524.0</c:v>
                </c:pt>
                <c:pt idx="7">
                  <c:v>23810.0</c:v>
                </c:pt>
                <c:pt idx="8">
                  <c:v>25173.0</c:v>
                </c:pt>
                <c:pt idx="9">
                  <c:v>24986.0</c:v>
                </c:pt>
                <c:pt idx="10">
                  <c:v>26168.0</c:v>
                </c:pt>
                <c:pt idx="11">
                  <c:v>26460.0</c:v>
                </c:pt>
                <c:pt idx="12">
                  <c:v>27739.0</c:v>
                </c:pt>
                <c:pt idx="13">
                  <c:v>29044.0</c:v>
                </c:pt>
                <c:pt idx="14">
                  <c:v>28646.0</c:v>
                </c:pt>
                <c:pt idx="15">
                  <c:v>30006.0</c:v>
                </c:pt>
                <c:pt idx="16">
                  <c:v>30456.0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D6-4AC3-BCFF-7526B4641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21967056"/>
        <c:axId val="-318876176"/>
      </c:areaChart>
      <c:catAx>
        <c:axId val="-32196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18876176"/>
        <c:crosses val="autoZero"/>
        <c:auto val="1"/>
        <c:lblAlgn val="ctr"/>
        <c:lblOffset val="100"/>
        <c:noMultiLvlLbl val="0"/>
      </c:catAx>
      <c:valAx>
        <c:axId val="-31887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219670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Biobank Permission</a:t>
            </a:r>
          </a:p>
          <a:p>
            <a:pPr>
              <a:defRPr/>
            </a:pPr>
            <a:r>
              <a:rPr lang="en-US" dirty="0"/>
              <a:t>(n=43973)</a:t>
            </a:r>
          </a:p>
        </c:rich>
      </c:tx>
      <c:layout>
        <c:manualLayout>
          <c:xMode val="edge"/>
          <c:yMode val="edge"/>
          <c:x val="0.618873134362306"/>
          <c:y val="0.019412085872953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FE7-4290-B2AA-3BF66285E966}"/>
              </c:ext>
            </c:extLst>
          </c:dPt>
          <c:dPt>
            <c:idx val="1"/>
            <c:bubble3D val="0"/>
            <c:spPr>
              <a:solidFill>
                <a:srgbClr val="FF6D6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FE7-4290-B2AA-3BF66285E966}"/>
              </c:ext>
            </c:extLst>
          </c:dPt>
          <c:dLbls>
            <c:dLbl>
              <c:idx val="0"/>
              <c:layout>
                <c:manualLayout>
                  <c:x val="-0.200624671685087"/>
                  <c:y val="0.1984465440067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FE7-4290-B2AA-3BF66285E96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50130319636042"/>
                  <c:y val="-0.1821838015773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FE7-4290-B2AA-3BF66285E966}"/>
                </c:ext>
                <c:ext xmlns:c15="http://schemas.microsoft.com/office/drawing/2012/chart" uri="{CE6537A1-D6FC-4f65-9D91-7224C49458BB}">
                  <c15:layout>
                    <c:manualLayout>
                      <c:w val="0.286645694765392"/>
                      <c:h val="0.22323898753896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'BMICMetrics_Res Permissions_LAB'!$C$43:$D$43</c:f>
              <c:strCache>
                <c:ptCount val="2"/>
                <c:pt idx="0">
                  <c:v>No or not ready</c:v>
                </c:pt>
                <c:pt idx="1">
                  <c:v>Yes to biobank</c:v>
                </c:pt>
              </c:strCache>
            </c:strRef>
          </c:cat>
          <c:val>
            <c:numRef>
              <c:f>'BMICMetrics_Res Permissions_LAB'!$C$44:$D$44</c:f>
              <c:numCache>
                <c:formatCode>General</c:formatCode>
                <c:ptCount val="2"/>
                <c:pt idx="0">
                  <c:v>11950.0</c:v>
                </c:pt>
                <c:pt idx="1">
                  <c:v>32023.0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FE7-4290-B2AA-3BF66285E96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Permission to Contact</a:t>
            </a:r>
          </a:p>
          <a:p>
            <a:pPr>
              <a:defRPr/>
            </a:pPr>
            <a:r>
              <a:rPr lang="en-US"/>
              <a:t>(n=43973)</a:t>
            </a:r>
          </a:p>
        </c:rich>
      </c:tx>
      <c:layout>
        <c:manualLayout>
          <c:xMode val="edge"/>
          <c:yMode val="edge"/>
          <c:x val="0.595246768920295"/>
          <c:y val="0.015633722801784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02-4E61-A74A-610642A332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02-4E61-A74A-610642A332BE}"/>
              </c:ext>
            </c:extLst>
          </c:dPt>
          <c:dLbls>
            <c:dLbl>
              <c:idx val="1"/>
              <c:layout>
                <c:manualLayout>
                  <c:x val="0.213356976437014"/>
                  <c:y val="-0.16395282062518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02-4E61-A74A-610642A332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'BMICMetrics_Res Permissions_LAB'!$G$43:$H$43</c:f>
              <c:strCache>
                <c:ptCount val="2"/>
                <c:pt idx="0">
                  <c:v>No or not ready</c:v>
                </c:pt>
                <c:pt idx="1">
                  <c:v>Yes to contact</c:v>
                </c:pt>
              </c:strCache>
            </c:strRef>
          </c:cat>
          <c:val>
            <c:numRef>
              <c:f>'BMICMetrics_Res Permissions_LAB'!$G$44:$H$44</c:f>
              <c:numCache>
                <c:formatCode>General</c:formatCode>
                <c:ptCount val="2"/>
                <c:pt idx="0">
                  <c:v>13517.0</c:v>
                </c:pt>
                <c:pt idx="1">
                  <c:v>30456.0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202-4E61-A74A-610642A332B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A86-FDAD-2949-ABF8-44E2089673D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CD8-A084-0F41-A0CE-9FD6FE93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A86-FDAD-2949-ABF8-44E2089673D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CD8-A084-0F41-A0CE-9FD6FE93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A86-FDAD-2949-ABF8-44E2089673D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CD8-A084-0F41-A0CE-9FD6FE93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3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A86-FDAD-2949-ABF8-44E2089673D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CD8-A084-0F41-A0CE-9FD6FE93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1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A86-FDAD-2949-ABF8-44E2089673D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CD8-A084-0F41-A0CE-9FD6FE93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1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A86-FDAD-2949-ABF8-44E2089673D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CD8-A084-0F41-A0CE-9FD6FE93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5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A86-FDAD-2949-ABF8-44E2089673D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CD8-A084-0F41-A0CE-9FD6FE93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9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A86-FDAD-2949-ABF8-44E2089673D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CD8-A084-0F41-A0CE-9FD6FE93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A86-FDAD-2949-ABF8-44E2089673D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CD8-A084-0F41-A0CE-9FD6FE93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6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A86-FDAD-2949-ABF8-44E2089673D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CD8-A084-0F41-A0CE-9FD6FE93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3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6A86-FDAD-2949-ABF8-44E2089673D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5ACD8-A084-0F41-A0CE-9FD6FE93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9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B6A86-FDAD-2949-ABF8-44E2089673D8}" type="datetimeFigureOut">
              <a:rPr lang="en-US" smtClean="0"/>
              <a:t>10/25/17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5ACD8-A084-0F41-A0CE-9FD6FE939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tiff"/><Relationship Id="rId8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258105"/>
          </a:xfrm>
        </p:spPr>
        <p:txBody>
          <a:bodyPr>
            <a:normAutofit/>
          </a:bodyPr>
          <a:lstStyle/>
          <a:p>
            <a:r>
              <a:rPr lang="en-US" dirty="0" smtClean="0"/>
              <a:t>Hidden Microbiome of </a:t>
            </a:r>
            <a:br>
              <a:rPr lang="en-US" dirty="0" smtClean="0"/>
            </a:br>
            <a:r>
              <a:rPr lang="en-US" dirty="0" smtClean="0"/>
              <a:t>Infection Surveillance Culture </a:t>
            </a:r>
            <a:r>
              <a:rPr lang="en-US" dirty="0" smtClean="0"/>
              <a:t>Program</a:t>
            </a:r>
            <a:br>
              <a:rPr lang="en-US" dirty="0" smtClean="0"/>
            </a:br>
            <a:r>
              <a:rPr lang="en-US" dirty="0" smtClean="0"/>
              <a:t>and the Living µBiome Bank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824" y="3797394"/>
            <a:ext cx="10192512" cy="2438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/>
              <a:t>Alexander V. </a:t>
            </a:r>
            <a:r>
              <a:rPr lang="en-US" sz="3200" b="1" dirty="0" smtClean="0"/>
              <a:t>Alekseyenko</a:t>
            </a:r>
            <a:r>
              <a:rPr lang="en-US" sz="3200" b="1" baseline="30000" dirty="0" smtClean="0"/>
              <a:t>1,2</a:t>
            </a:r>
            <a:r>
              <a:rPr lang="en-US" sz="3200" b="1" dirty="0" smtClean="0"/>
              <a:t> </a:t>
            </a:r>
            <a:r>
              <a:rPr lang="en-US" sz="3200" b="1" dirty="0"/>
              <a:t>and Jihad </a:t>
            </a:r>
            <a:r>
              <a:rPr lang="en-US" sz="3200" b="1" dirty="0" smtClean="0"/>
              <a:t>Obeid</a:t>
            </a:r>
            <a:r>
              <a:rPr lang="en-US" sz="3200" b="1" baseline="30000" dirty="0" smtClean="0"/>
              <a:t>2</a:t>
            </a:r>
          </a:p>
          <a:p>
            <a:pPr>
              <a:spcBef>
                <a:spcPts val="0"/>
              </a:spcBef>
            </a:pPr>
            <a:endParaRPr lang="en-US" sz="3200" b="1" baseline="30000" dirty="0" smtClean="0"/>
          </a:p>
          <a:p>
            <a:pPr>
              <a:spcBef>
                <a:spcPts val="0"/>
              </a:spcBef>
            </a:pPr>
            <a:r>
              <a:rPr lang="en-US" sz="3200" baseline="30000" dirty="0" smtClean="0"/>
              <a:t>1</a:t>
            </a:r>
            <a:r>
              <a:rPr lang="en-US" sz="3200" dirty="0" smtClean="0"/>
              <a:t>Program </a:t>
            </a:r>
            <a:r>
              <a:rPr lang="en-US" sz="3200" dirty="0" smtClean="0"/>
              <a:t>for Human Microbiome Research</a:t>
            </a:r>
          </a:p>
          <a:p>
            <a:pPr>
              <a:spcBef>
                <a:spcPts val="0"/>
              </a:spcBef>
            </a:pPr>
            <a:r>
              <a:rPr lang="en-US" sz="3200" baseline="30000" dirty="0" smtClean="0"/>
              <a:t>2</a:t>
            </a:r>
            <a:r>
              <a:rPr lang="en-US" sz="3200" dirty="0" smtClean="0"/>
              <a:t>The </a:t>
            </a:r>
            <a:r>
              <a:rPr lang="en-US" sz="3200" dirty="0" smtClean="0"/>
              <a:t>Biomedical Informatics Center (BMIC</a:t>
            </a:r>
            <a:r>
              <a:rPr lang="en-US" sz="3200" dirty="0" smtClean="0"/>
              <a:t>)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Medical University of South Carolina</a:t>
            </a:r>
            <a:endParaRPr lang="en-US" sz="3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9316" y="6096000"/>
            <a:ext cx="1248967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4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Preferences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709003"/>
              </p:ext>
            </p:extLst>
          </p:nvPr>
        </p:nvGraphicFramePr>
        <p:xfrm>
          <a:off x="494464" y="1341997"/>
          <a:ext cx="5962650" cy="504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85237"/>
              </p:ext>
            </p:extLst>
          </p:nvPr>
        </p:nvGraphicFramePr>
        <p:xfrm>
          <a:off x="7565219" y="896598"/>
          <a:ext cx="3630817" cy="2925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529732"/>
              </p:ext>
            </p:extLst>
          </p:nvPr>
        </p:nvGraphicFramePr>
        <p:xfrm>
          <a:off x="7519695" y="3575629"/>
          <a:ext cx="3847457" cy="297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25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741"/>
            <a:ext cx="10515600" cy="1154096"/>
          </a:xfrm>
        </p:spPr>
        <p:txBody>
          <a:bodyPr>
            <a:normAutofit/>
          </a:bodyPr>
          <a:lstStyle/>
          <a:p>
            <a:r>
              <a:rPr lang="en-US" sz="4500" dirty="0" smtClean="0"/>
              <a:t>Consent challenges (continued)</a:t>
            </a:r>
            <a:endParaRPr lang="en-US" sz="4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4113" y="1660124"/>
            <a:ext cx="10679943" cy="4516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Less than 15% of patients have answered the MUSC Research Preferences questionnaire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will exclude those who do not agree to have their leftover specimens for future research studies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What about the other 85% of patients who have not answered the questionnaire?</a:t>
            </a:r>
          </a:p>
        </p:txBody>
      </p:sp>
    </p:spTree>
    <p:extLst>
      <p:ext uri="{BB962C8B-B14F-4D97-AF65-F5344CB8AC3E}">
        <p14:creationId xmlns:p14="http://schemas.microsoft.com/office/powerpoint/2010/main" val="23044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Data Warehouse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9671" r="5063" b="2565"/>
          <a:stretch/>
        </p:blipFill>
        <p:spPr>
          <a:xfrm>
            <a:off x="3462131" y="1545522"/>
            <a:ext cx="5346778" cy="4971571"/>
          </a:xfrm>
        </p:spPr>
      </p:pic>
      <p:sp>
        <p:nvSpPr>
          <p:cNvPr id="5" name="Rectangle 4"/>
          <p:cNvSpPr/>
          <p:nvPr/>
        </p:nvSpPr>
        <p:spPr>
          <a:xfrm>
            <a:off x="2686623" y="2922388"/>
            <a:ext cx="568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Epic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27141" y="4028470"/>
            <a:ext cx="2269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Cancer Registry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Research permissions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80114" y="3502262"/>
            <a:ext cx="1294199" cy="700571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9316" y="6096000"/>
            <a:ext cx="1248967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352679" y="3828325"/>
            <a:ext cx="4121634" cy="2847808"/>
            <a:chOff x="1352679" y="3828325"/>
            <a:chExt cx="4121634" cy="28478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087" y="5283954"/>
              <a:ext cx="2491339" cy="10837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52679" y="6337579"/>
              <a:ext cx="38398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Microbiome data (linked using research ID)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216817" y="3828325"/>
              <a:ext cx="1257496" cy="158439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866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Microbiome data repository (in RDW and beyond)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56" y="4395936"/>
            <a:ext cx="3384763" cy="1472328"/>
          </a:xfrm>
          <a:prstGeom prst="rect">
            <a:avLst/>
          </a:prstGeom>
        </p:spPr>
      </p:pic>
      <p:sp>
        <p:nvSpPr>
          <p:cNvPr id="15" name="Flowchart: Magnetic Disk 14"/>
          <p:cNvSpPr/>
          <p:nvPr/>
        </p:nvSpPr>
        <p:spPr>
          <a:xfrm>
            <a:off x="1612978" y="1925352"/>
            <a:ext cx="2112775" cy="1857197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RDW</a:t>
            </a:r>
            <a:endParaRPr lang="en-US" sz="2400" dirty="0"/>
          </a:p>
        </p:txBody>
      </p:sp>
      <p:sp>
        <p:nvSpPr>
          <p:cNvPr id="16" name="Left Brace 15"/>
          <p:cNvSpPr/>
          <p:nvPr/>
        </p:nvSpPr>
        <p:spPr>
          <a:xfrm rot="5400000">
            <a:off x="2975498" y="2448316"/>
            <a:ext cx="419495" cy="3475746"/>
          </a:xfrm>
          <a:prstGeom prst="leftBrace">
            <a:avLst>
              <a:gd name="adj1" fmla="val 47596"/>
              <a:gd name="adj2" fmla="val 5980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78398" y="5942531"/>
            <a:ext cx="2013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Microbiome data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8" name="Picture 4" descr="D:\Projects\MUSC\HSSC\RPMS\Ontology\presentations\poster\i2b2_cli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505" y="4777463"/>
            <a:ext cx="1752600" cy="13258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" name="Group 18"/>
          <p:cNvGrpSpPr/>
          <p:nvPr/>
        </p:nvGrpSpPr>
        <p:grpSpPr>
          <a:xfrm>
            <a:off x="8051505" y="1877835"/>
            <a:ext cx="1600200" cy="1524000"/>
            <a:chOff x="4572000" y="2438400"/>
            <a:chExt cx="1600200" cy="1524000"/>
          </a:xfrm>
        </p:grpSpPr>
        <p:sp>
          <p:nvSpPr>
            <p:cNvPr id="20" name="Flowchart: Magnetic Disk 19"/>
            <p:cNvSpPr/>
            <p:nvPr/>
          </p:nvSpPr>
          <p:spPr>
            <a:xfrm>
              <a:off x="4572000" y="2438400"/>
              <a:ext cx="1600200" cy="1524000"/>
            </a:xfrm>
            <a:prstGeom prst="flowChartMagneticDisk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2984704"/>
              <a:ext cx="1295400" cy="825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8238692" y="6187959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i2b2 Workbench</a:t>
            </a: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7081256" y="5299061"/>
            <a:ext cx="1072816" cy="56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Query ontology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5297524" y="3691677"/>
            <a:ext cx="2227817" cy="340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8794574" y="3800451"/>
            <a:ext cx="244218" cy="800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658715" y="2442845"/>
            <a:ext cx="117211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OHMI</a:t>
            </a:r>
          </a:p>
          <a:p>
            <a:pPr algn="ctr"/>
            <a:r>
              <a:rPr lang="en-US" sz="2800" dirty="0" smtClean="0"/>
              <a:t>(DOID)</a:t>
            </a:r>
          </a:p>
          <a:p>
            <a:pPr algn="ctr"/>
            <a:r>
              <a:rPr lang="en-US" sz="2800" dirty="0" smtClean="0"/>
              <a:t>OBIB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0455204" y="3059002"/>
            <a:ext cx="1197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Data Sharing &amp; Analysis</a:t>
            </a:r>
            <a:endParaRPr lang="en-US" sz="2400" dirty="0"/>
          </a:p>
        </p:txBody>
      </p:sp>
      <p:sp>
        <p:nvSpPr>
          <p:cNvPr id="31" name="Right Brace 30"/>
          <p:cNvSpPr/>
          <p:nvPr/>
        </p:nvSpPr>
        <p:spPr>
          <a:xfrm>
            <a:off x="9998065" y="2231323"/>
            <a:ext cx="314144" cy="3771912"/>
          </a:xfrm>
          <a:prstGeom prst="rightBrace">
            <a:avLst>
              <a:gd name="adj1" fmla="val 44348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Leslie </a:t>
            </a:r>
            <a:r>
              <a:rPr lang="en-US" dirty="0" err="1" smtClean="0"/>
              <a:t>Lenert</a:t>
            </a:r>
            <a:r>
              <a:rPr lang="en-US" dirty="0" smtClean="0"/>
              <a:t>, Chief Research </a:t>
            </a:r>
            <a:r>
              <a:rPr lang="en-US" dirty="0" smtClean="0"/>
              <a:t>Information </a:t>
            </a:r>
            <a:r>
              <a:rPr lang="en-US" dirty="0" smtClean="0"/>
              <a:t>Officer</a:t>
            </a:r>
          </a:p>
          <a:p>
            <a:r>
              <a:rPr lang="en-US" dirty="0"/>
              <a:t>Cassy Salgado, Director Infectious Diseases</a:t>
            </a:r>
          </a:p>
          <a:p>
            <a:r>
              <a:rPr lang="en-US" dirty="0" smtClean="0"/>
              <a:t>Lisa </a:t>
            </a:r>
            <a:r>
              <a:rPr lang="en-US" dirty="0" smtClean="0"/>
              <a:t>Steed, Director Microbiology Diagnostic Lab</a:t>
            </a:r>
          </a:p>
          <a:p>
            <a:r>
              <a:rPr lang="en-US" dirty="0" smtClean="0"/>
              <a:t>Bashir </a:t>
            </a:r>
            <a:r>
              <a:rPr lang="en-US" dirty="0" err="1" smtClean="0"/>
              <a:t>Hamidi</a:t>
            </a:r>
            <a:r>
              <a:rPr lang="en-US" dirty="0" smtClean="0"/>
              <a:t>, </a:t>
            </a:r>
            <a:r>
              <a:rPr lang="en-US" dirty="0" smtClean="0"/>
              <a:t>Statistical Analyst &amp; IRB specialist</a:t>
            </a:r>
            <a:endParaRPr lang="en-US" dirty="0" smtClean="0"/>
          </a:p>
          <a:p>
            <a:r>
              <a:rPr lang="en-US" dirty="0" smtClean="0"/>
              <a:t>Katharine </a:t>
            </a:r>
            <a:r>
              <a:rPr lang="en-US" dirty="0"/>
              <a:t>Patterson, MSHI Capstone Student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/>
              <a:t>Grant #s: The project described was </a:t>
            </a:r>
            <a:r>
              <a:rPr lang="en-US" sz="2400" dirty="0" smtClean="0"/>
              <a:t>supported in part </a:t>
            </a:r>
            <a:r>
              <a:rPr lang="en-US" sz="2400" dirty="0"/>
              <a:t>by the NIH National Center for Advancing Translational Sciences (NCATS) through Grant Number </a:t>
            </a:r>
            <a:r>
              <a:rPr lang="en-US" sz="2400" b="1" dirty="0" smtClean="0"/>
              <a:t>UL1TR001450</a:t>
            </a:r>
          </a:p>
          <a:p>
            <a:pPr marL="0" indent="0">
              <a:buNone/>
            </a:pPr>
            <a:r>
              <a:rPr lang="en-US" sz="2400" dirty="0" smtClean="0"/>
              <a:t>and MUSC College of Medicine Enhancing Team Science (COMETS) award to AVA.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29316" y="6096000"/>
            <a:ext cx="1248967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2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/>
              <a:t>MUSC Hospital Active Infection </a:t>
            </a:r>
            <a:r>
              <a:rPr lang="en-US" sz="4500" dirty="0"/>
              <a:t>S</a:t>
            </a:r>
            <a:r>
              <a:rPr lang="en-US" sz="4500" dirty="0" smtClean="0"/>
              <a:t>urveillance culture program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Every inpatient admitted to the hospital is subject to the program</a:t>
            </a:r>
          </a:p>
          <a:p>
            <a:r>
              <a:rPr lang="en-US" dirty="0" smtClean="0"/>
              <a:t>Swabs for MRSA and VRE are obtained as soon as possible after admission</a:t>
            </a:r>
          </a:p>
          <a:p>
            <a:r>
              <a:rPr lang="en-US" dirty="0" smtClean="0"/>
              <a:t>Samples are processed within 24-48 hours to determine colonization</a:t>
            </a:r>
          </a:p>
          <a:p>
            <a:r>
              <a:rPr lang="en-US" dirty="0" smtClean="0"/>
              <a:t>BD auto-streaking instrument is used to minimize bias</a:t>
            </a:r>
          </a:p>
          <a:p>
            <a:r>
              <a:rPr lang="en-US" b="1" dirty="0" smtClean="0"/>
              <a:t>75% of the specimen volume remains in excess and is discarded within a week of collection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308894"/>
            <a:ext cx="1295400" cy="1153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746" y="2261767"/>
            <a:ext cx="1142708" cy="839890"/>
          </a:xfrm>
          <a:prstGeom prst="rect">
            <a:avLst/>
          </a:prstGeom>
        </p:spPr>
      </p:pic>
      <p:cxnSp>
        <p:nvCxnSpPr>
          <p:cNvPr id="10" name="Elbow Connector 9"/>
          <p:cNvCxnSpPr>
            <a:stCxn id="5" idx="3"/>
            <a:endCxn id="6" idx="0"/>
          </p:cNvCxnSpPr>
          <p:nvPr/>
        </p:nvCxnSpPr>
        <p:spPr>
          <a:xfrm>
            <a:off x="7315200" y="1885837"/>
            <a:ext cx="723900" cy="375930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3"/>
            <a:endCxn id="17" idx="0"/>
          </p:cNvCxnSpPr>
          <p:nvPr/>
        </p:nvCxnSpPr>
        <p:spPr>
          <a:xfrm>
            <a:off x="8610454" y="2681712"/>
            <a:ext cx="1050613" cy="214427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702" y="3290903"/>
            <a:ext cx="2087880" cy="14759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112" y="2896139"/>
            <a:ext cx="1297909" cy="12979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3867" y="2462780"/>
            <a:ext cx="542146" cy="1737647"/>
          </a:xfrm>
          <a:prstGeom prst="rect">
            <a:avLst/>
          </a:prstGeom>
        </p:spPr>
      </p:pic>
      <p:cxnSp>
        <p:nvCxnSpPr>
          <p:cNvPr id="20" name="Elbow Connector 19"/>
          <p:cNvCxnSpPr>
            <a:stCxn id="17" idx="1"/>
            <a:endCxn id="16" idx="3"/>
          </p:cNvCxnSpPr>
          <p:nvPr/>
        </p:nvCxnSpPr>
        <p:spPr>
          <a:xfrm rot="10800000" flipV="1">
            <a:off x="8064582" y="3545093"/>
            <a:ext cx="947530" cy="48376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0987" y="5173410"/>
            <a:ext cx="1543595" cy="1543595"/>
          </a:xfrm>
          <a:prstGeom prst="rect">
            <a:avLst/>
          </a:prstGeom>
        </p:spPr>
      </p:pic>
      <p:cxnSp>
        <p:nvCxnSpPr>
          <p:cNvPr id="69" name="Straight Arrow Connector 68"/>
          <p:cNvCxnSpPr>
            <a:stCxn id="16" idx="2"/>
            <a:endCxn id="24" idx="0"/>
          </p:cNvCxnSpPr>
          <p:nvPr/>
        </p:nvCxnSpPr>
        <p:spPr>
          <a:xfrm>
            <a:off x="7020642" y="4766819"/>
            <a:ext cx="272143" cy="4065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8180832" y="4410476"/>
            <a:ext cx="3910448" cy="2313412"/>
            <a:chOff x="8180832" y="4544588"/>
            <a:chExt cx="3910448" cy="2313412"/>
          </a:xfrm>
        </p:grpSpPr>
        <p:grpSp>
          <p:nvGrpSpPr>
            <p:cNvPr id="65" name="Group 64"/>
            <p:cNvGrpSpPr/>
            <p:nvPr/>
          </p:nvGrpSpPr>
          <p:grpSpPr>
            <a:xfrm>
              <a:off x="8337369" y="5021010"/>
              <a:ext cx="3753911" cy="1601216"/>
              <a:chOff x="8674741" y="4954857"/>
              <a:chExt cx="3753911" cy="1601216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674741" y="49548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5760" y="49548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596779" y="49548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057798" y="49548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18817" y="49548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979836" y="49548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827141" y="51072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288160" y="51072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749179" y="51072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210198" y="51072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671217" y="51072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132236" y="51072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979541" y="52596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440560" y="52596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901579" y="52596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362598" y="52596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823617" y="52596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284636" y="52596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1941" y="54120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592960" y="54120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053979" y="54120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14998" y="54120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976017" y="54120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437036" y="54120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284341" y="55644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745360" y="55644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206379" y="55644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667398" y="55644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128417" y="5564457"/>
                <a:ext cx="991616" cy="991616"/>
              </a:xfrm>
              <a:prstGeom prst="rect">
                <a:avLst/>
              </a:prstGeom>
            </p:spPr>
          </p:pic>
        </p:grpSp>
        <p:sp>
          <p:nvSpPr>
            <p:cNvPr id="67" name="Oval 66"/>
            <p:cNvSpPr/>
            <p:nvPr/>
          </p:nvSpPr>
          <p:spPr>
            <a:xfrm>
              <a:off x="8478750" y="4544588"/>
              <a:ext cx="3536908" cy="2313412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>
              <a:off x="8180832" y="4544588"/>
              <a:ext cx="573914" cy="3563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346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05117" cy="1543574"/>
          </a:xfrm>
        </p:spPr>
        <p:txBody>
          <a:bodyPr>
            <a:noAutofit/>
          </a:bodyPr>
          <a:lstStyle/>
          <a:p>
            <a:r>
              <a:rPr lang="en-US" sz="4500" dirty="0">
                <a:ea typeface="Arial" charset="0"/>
                <a:cs typeface="Arial" charset="0"/>
              </a:rPr>
              <a:t>Number of specimens processed by </a:t>
            </a:r>
            <a:r>
              <a:rPr lang="en-US" sz="4500" dirty="0" smtClean="0">
                <a:ea typeface="Arial" charset="0"/>
                <a:cs typeface="Arial" charset="0"/>
              </a:rPr>
              <a:t>MUSC Diagnostic Microbiology Lab (DML) </a:t>
            </a:r>
            <a:r>
              <a:rPr lang="en-US" sz="4500" dirty="0">
                <a:ea typeface="Arial" charset="0"/>
                <a:cs typeface="Arial" charset="0"/>
              </a:rPr>
              <a:t>in a typical month</a:t>
            </a:r>
            <a:endParaRPr lang="en-US" sz="4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496999"/>
              </p:ext>
            </p:extLst>
          </p:nvPr>
        </p:nvGraphicFramePr>
        <p:xfrm>
          <a:off x="2130552" y="1996310"/>
          <a:ext cx="8330184" cy="43801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73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166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N/month</a:t>
                      </a:r>
                      <a:endParaRPr lang="en-US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Specimen</a:t>
                      </a:r>
                      <a:r>
                        <a:rPr lang="en-US" sz="2000" b="1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description</a:t>
                      </a:r>
                      <a:endParaRPr lang="en-US" sz="2000" b="1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2,584</a:t>
                      </a:r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Urine in BD preservation tubes* or sterile containers</a:t>
                      </a:r>
                      <a:r>
                        <a:rPr lang="en-US" sz="2000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25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2,472 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MRSA surveillance </a:t>
                      </a:r>
                      <a:r>
                        <a:rPr lang="en-US" sz="2000" kern="1200" dirty="0" err="1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Eswabs</a:t>
                      </a: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**</a:t>
                      </a:r>
                      <a:r>
                        <a:rPr lang="en-US" sz="2000" dirty="0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914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2,379 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VRE surveillance </a:t>
                      </a:r>
                      <a:r>
                        <a:rPr lang="en-US" sz="2000" kern="1200" dirty="0" err="1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Eswabs</a:t>
                      </a:r>
                      <a:r>
                        <a:rPr lang="en-US" sz="2000" kern="1200" dirty="0" smtClean="0"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**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625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501 </a:t>
                      </a:r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Wound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Eswabs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**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625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364 </a:t>
                      </a:r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Lower respiratory specimens in sterile containers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840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170 </a:t>
                      </a:r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Vaginal/rectal </a:t>
                      </a:r>
                      <a:r>
                        <a:rPr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Eswabs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** for Group B Streptococcus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4101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160 </a:t>
                      </a:r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Stool submitted for </a:t>
                      </a:r>
                      <a:r>
                        <a:rPr lang="en-US" sz="2000" i="1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C. difficile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PCR in sterile containers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4101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147 </a:t>
                      </a:r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Stool submitted for G.I.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PCR Panel in sterile containers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625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105 </a:t>
                      </a:r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Tissues, frozen at -70C for 1-2 months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7362">
                <a:tc>
                  <a:txBody>
                    <a:bodyPr/>
                    <a:lstStyle/>
                    <a:p>
                      <a:pPr algn="ctr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52 </a:t>
                      </a:r>
                      <a:endParaRPr lang="en-US" sz="20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Sterile body fluids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8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5352288" y="3023616"/>
            <a:ext cx="6937248" cy="3834384"/>
            <a:chOff x="7983801" y="4422668"/>
            <a:chExt cx="3753911" cy="2313412"/>
          </a:xfrm>
        </p:grpSpPr>
        <p:grpSp>
          <p:nvGrpSpPr>
            <p:cNvPr id="7" name="Group 6"/>
            <p:cNvGrpSpPr/>
            <p:nvPr/>
          </p:nvGrpSpPr>
          <p:grpSpPr>
            <a:xfrm>
              <a:off x="7983801" y="4899090"/>
              <a:ext cx="3753911" cy="1601216"/>
              <a:chOff x="8674741" y="4954857"/>
              <a:chExt cx="3753911" cy="160121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674741" y="49548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5760" y="49548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596779" y="49548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057798" y="49548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18817" y="49548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979836" y="49548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827141" y="51072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288160" y="51072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749179" y="51072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210198" y="51072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671217" y="51072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132236" y="51072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979541" y="52596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440560" y="52596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901579" y="52596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362598" y="52596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823617" y="52596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284636" y="52596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131941" y="54120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592960" y="54120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053979" y="54120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14998" y="54120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976017" y="54120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437036" y="54120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284341" y="55644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745360" y="55644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206379" y="55644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667398" y="5564457"/>
                <a:ext cx="991616" cy="991616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128417" y="5564457"/>
                <a:ext cx="991616" cy="991616"/>
              </a:xfrm>
              <a:prstGeom prst="rect">
                <a:avLst/>
              </a:prstGeom>
            </p:spPr>
          </p:pic>
        </p:grpSp>
        <p:sp>
          <p:nvSpPr>
            <p:cNvPr id="8" name="Oval 7"/>
            <p:cNvSpPr/>
            <p:nvPr/>
          </p:nvSpPr>
          <p:spPr>
            <a:xfrm>
              <a:off x="8125182" y="4422668"/>
              <a:ext cx="3536908" cy="2313412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21972"/>
            <a:ext cx="10515600" cy="2522944"/>
          </a:xfrm>
        </p:spPr>
        <p:txBody>
          <a:bodyPr>
            <a:normAutofit/>
          </a:bodyPr>
          <a:lstStyle/>
          <a:p>
            <a:r>
              <a:rPr lang="en-US" b="1" dirty="0" smtClean="0"/>
              <a:t>Vision: </a:t>
            </a:r>
            <a:r>
              <a:rPr lang="en-US" sz="4400" dirty="0" smtClean="0">
                <a:latin typeface="+mn-lt"/>
              </a:rPr>
              <a:t>The surplus materials from active infection surveillance program will be used for translational research at MUSC</a:t>
            </a:r>
            <a:endParaRPr lang="en-US" sz="4400" dirty="0"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focus on infection surveillance culture program specimens?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Sampling uniformity</a:t>
            </a:r>
          </a:p>
          <a:p>
            <a:pPr lvl="1"/>
            <a:r>
              <a:rPr lang="en-US" dirty="0" smtClean="0"/>
              <a:t>Only a few trained nurses are assigned to collect the swabs, minimizing the collection bias.</a:t>
            </a:r>
          </a:p>
          <a:p>
            <a:pPr lvl="1"/>
            <a:r>
              <a:rPr lang="en-US" dirty="0" smtClean="0"/>
              <a:t>Sample handling is automated, minimizing handling bias.</a:t>
            </a:r>
          </a:p>
          <a:p>
            <a:r>
              <a:rPr lang="en-US" b="1" dirty="0" smtClean="0"/>
              <a:t>Participation reach</a:t>
            </a:r>
          </a:p>
          <a:p>
            <a:pPr lvl="1"/>
            <a:r>
              <a:rPr lang="en-US" dirty="0" smtClean="0"/>
              <a:t>All subjects are subject to the program.</a:t>
            </a:r>
          </a:p>
          <a:p>
            <a:pPr lvl="1"/>
            <a:r>
              <a:rPr lang="en-US" dirty="0" smtClean="0"/>
              <a:t>MRSA swabs are collected from almost every subject.</a:t>
            </a:r>
          </a:p>
          <a:p>
            <a:pPr lvl="1"/>
            <a:r>
              <a:rPr lang="en-US" dirty="0" smtClean="0"/>
              <a:t>VRE swabs collected from select units (surgery, etc.)</a:t>
            </a:r>
          </a:p>
          <a:p>
            <a:r>
              <a:rPr lang="en-US" b="1" dirty="0" smtClean="0"/>
              <a:t>Impact potential</a:t>
            </a:r>
          </a:p>
          <a:p>
            <a:pPr lvl="1"/>
            <a:r>
              <a:rPr lang="en-US" dirty="0" smtClean="0"/>
              <a:t>Specimens are collected early in the course of providing care.</a:t>
            </a:r>
          </a:p>
          <a:p>
            <a:pPr lvl="1"/>
            <a:r>
              <a:rPr lang="en-US" dirty="0" smtClean="0"/>
              <a:t>Specimens are collected throughout care provision timeline.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10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Living µBiome Bank Workflow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25" y="1825624"/>
            <a:ext cx="735066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RDW schema for microbiome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0" y="3108325"/>
            <a:ext cx="3594100" cy="1155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50" y="1566862"/>
            <a:ext cx="3594100" cy="191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56" y="2424112"/>
            <a:ext cx="3594100" cy="965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74" y="4368800"/>
            <a:ext cx="3594100" cy="965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5937" y="4533900"/>
            <a:ext cx="3594100" cy="2108200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7888287" y="2228849"/>
            <a:ext cx="457200" cy="116046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V="1">
            <a:off x="3863974" y="2063354"/>
            <a:ext cx="461963" cy="67230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flipH="1">
            <a:off x="3873895" y="2906712"/>
            <a:ext cx="2382" cy="1762124"/>
          </a:xfrm>
          <a:prstGeom prst="bentConnector3">
            <a:avLst>
              <a:gd name="adj1" fmla="val -9596977"/>
            </a:avLst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3" idx="3"/>
          </p:cNvCxnSpPr>
          <p:nvPr/>
        </p:nvCxnSpPr>
        <p:spPr>
          <a:xfrm>
            <a:off x="3863974" y="4851400"/>
            <a:ext cx="43497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20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Goal 1: Determine </a:t>
            </a:r>
            <a:r>
              <a:rPr lang="en-US" dirty="0" smtClean="0"/>
              <a:t>the suitability of surplus surveillance testing material for microbiome analysis.</a:t>
            </a:r>
            <a:endParaRPr lang="en-US" sz="2000" b="1" dirty="0" smtClean="0"/>
          </a:p>
          <a:p>
            <a:r>
              <a:rPr lang="en-US" dirty="0"/>
              <a:t>Goal 2: </a:t>
            </a:r>
            <a:r>
              <a:rPr lang="en-US" dirty="0" smtClean="0"/>
              <a:t>Determine feasibility of obtaining </a:t>
            </a:r>
            <a:r>
              <a:rPr lang="en-US" dirty="0"/>
              <a:t>the excess specimens from DML </a:t>
            </a:r>
            <a:r>
              <a:rPr lang="en-US" dirty="0" smtClean="0"/>
              <a:t>in a de-identified way.</a:t>
            </a:r>
          </a:p>
          <a:p>
            <a:r>
              <a:rPr lang="en-US" dirty="0" smtClean="0"/>
              <a:t>Goal 3: Establish the infrastructure for storage of massive amounts of patient microbiome data in RDW.</a:t>
            </a:r>
          </a:p>
          <a:p>
            <a:r>
              <a:rPr lang="en-US" dirty="0" smtClean="0"/>
              <a:t>Goal 4: Perform proof of principle pilot research studies on these specimens.</a:t>
            </a:r>
          </a:p>
          <a:p>
            <a:r>
              <a:rPr lang="en-US" dirty="0" smtClean="0"/>
              <a:t>Goal </a:t>
            </a:r>
            <a:r>
              <a:rPr lang="en-US" dirty="0"/>
              <a:t>5</a:t>
            </a:r>
            <a:r>
              <a:rPr lang="en-US" dirty="0" smtClean="0"/>
              <a:t>: </a:t>
            </a:r>
            <a:r>
              <a:rPr lang="en-US" dirty="0" smtClean="0"/>
              <a:t>Provide a system for ordering de-identified microbiome specimens </a:t>
            </a:r>
            <a:r>
              <a:rPr lang="en-US" dirty="0" smtClean="0"/>
              <a:t>from precisely defined patient cohorts within and outside MUSC.</a:t>
            </a:r>
          </a:p>
          <a:p>
            <a:r>
              <a:rPr lang="en-US" dirty="0"/>
              <a:t>Goal </a:t>
            </a:r>
            <a:r>
              <a:rPr lang="en-US" dirty="0" smtClean="0"/>
              <a:t>6: </a:t>
            </a:r>
            <a:r>
              <a:rPr lang="en-US" dirty="0"/>
              <a:t>Determine the utility of microbiome biomarkers in predicting patient visit health outcomes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741"/>
            <a:ext cx="10515600" cy="1154096"/>
          </a:xfrm>
        </p:spPr>
        <p:txBody>
          <a:bodyPr>
            <a:normAutofit/>
          </a:bodyPr>
          <a:lstStyle/>
          <a:p>
            <a:r>
              <a:rPr lang="en-US" sz="4500" dirty="0" smtClean="0"/>
              <a:t>Consent challenges</a:t>
            </a:r>
            <a:endParaRPr lang="en-US" sz="45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4114" y="1660124"/>
            <a:ext cx="9759864" cy="4516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We will use research preferences collected routinely in EHR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Patients are invited either via Patient Portal or during encounter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However there are limitations…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015"/>
          <a:stretch/>
        </p:blipFill>
        <p:spPr>
          <a:xfrm>
            <a:off x="3250569" y="3522966"/>
            <a:ext cx="5541302" cy="2892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7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634</Words>
  <Application>Microsoft Macintosh PowerPoint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Hidden Microbiome of  Infection Surveillance Culture Program and the Living µBiome Bank</vt:lpstr>
      <vt:lpstr>MUSC Hospital Active Infection Surveillance culture program</vt:lpstr>
      <vt:lpstr>Number of specimens processed by MUSC Diagnostic Microbiology Lab (DML) in a typical month</vt:lpstr>
      <vt:lpstr>Vision: The surplus materials from active infection surveillance program will be used for translational research at MUSC</vt:lpstr>
      <vt:lpstr>Why focus on infection surveillance culture program specimens?</vt:lpstr>
      <vt:lpstr>Preliminary Living µBiome Bank Workflow</vt:lpstr>
      <vt:lpstr>Preliminary RDW schema for microbiome</vt:lpstr>
      <vt:lpstr>Immediate Goals</vt:lpstr>
      <vt:lpstr>Consent challenges</vt:lpstr>
      <vt:lpstr>Research Preferences</vt:lpstr>
      <vt:lpstr>Consent challenges (continued)</vt:lpstr>
      <vt:lpstr>Research Data Warehouse</vt:lpstr>
      <vt:lpstr>Microbiome data repository (in RDW and beyond)</vt:lpstr>
      <vt:lpstr>Acknowledgments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Microbiome of Infection Surveillance Culture Program</dc:title>
  <dc:creator>Alexander V. Alekseyenko</dc:creator>
  <cp:lastModifiedBy>Microsoft Office User</cp:lastModifiedBy>
  <cp:revision>53</cp:revision>
  <dcterms:created xsi:type="dcterms:W3CDTF">2017-01-19T19:22:03Z</dcterms:created>
  <dcterms:modified xsi:type="dcterms:W3CDTF">2017-10-25T10:12:47Z</dcterms:modified>
</cp:coreProperties>
</file>