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256" r:id="rId2"/>
    <p:sldId id="257" r:id="rId3"/>
    <p:sldId id="258" r:id="rId4"/>
    <p:sldId id="270" r:id="rId5"/>
    <p:sldId id="262" r:id="rId6"/>
    <p:sldId id="263" r:id="rId7"/>
    <p:sldId id="264" r:id="rId8"/>
    <p:sldId id="265" r:id="rId9"/>
    <p:sldId id="266" r:id="rId10"/>
    <p:sldId id="268" r:id="rId11"/>
    <p:sldId id="267" r:id="rId12"/>
    <p:sldId id="269" r:id="rId13"/>
    <p:sldId id="27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86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76095C-E054-F04A-9378-DD8FE48F0023}" type="datetimeFigureOut">
              <a:rPr lang="en-US" smtClean="0"/>
              <a:t>10/25/17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ECDF230-7446-7846-A491-D442F03F24DC}" type="slidenum">
              <a:rPr lang="en-US" smtClean="0"/>
              <a:t>‹#›</a:t>
            </a:fld>
            <a:endParaRPr lang="en-US"/>
          </a:p>
        </p:txBody>
      </p:sp>
    </p:spTree>
    <p:extLst>
      <p:ext uri="{BB962C8B-B14F-4D97-AF65-F5344CB8AC3E}">
        <p14:creationId xmlns:p14="http://schemas.microsoft.com/office/powerpoint/2010/main" val="2697221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AD9647-994C-354C-BD54-108C52D22A17}" type="datetimeFigureOut">
              <a:rPr lang="en-US" smtClean="0"/>
              <a:t>10/25/17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2E89AC-6BAD-2C44-B1D5-A2E994EB69BB}" type="slidenum">
              <a:rPr lang="en-US" smtClean="0"/>
              <a:t>‹#›</a:t>
            </a:fld>
            <a:endParaRPr lang="en-US"/>
          </a:p>
        </p:txBody>
      </p:sp>
    </p:spTree>
    <p:extLst>
      <p:ext uri="{BB962C8B-B14F-4D97-AF65-F5344CB8AC3E}">
        <p14:creationId xmlns:p14="http://schemas.microsoft.com/office/powerpoint/2010/main" val="314140118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2E89AC-6BAD-2C44-B1D5-A2E994EB69BB}" type="slidenum">
              <a:rPr lang="en-US" smtClean="0"/>
              <a:t>7</a:t>
            </a:fld>
            <a:endParaRPr lang="en-US"/>
          </a:p>
        </p:txBody>
      </p:sp>
    </p:spTree>
    <p:extLst>
      <p:ext uri="{BB962C8B-B14F-4D97-AF65-F5344CB8AC3E}">
        <p14:creationId xmlns:p14="http://schemas.microsoft.com/office/powerpoint/2010/main" val="916784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0B0A91-D8CC-DF4D-B29B-5B778E334E58}" type="datetime1">
              <a:rPr lang="en-US" smtClean="0"/>
              <a:t>10/25/17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1899314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3154B7-8CA0-BF42-822A-658AE3673B21}" type="datetime1">
              <a:rPr lang="en-US" smtClean="0"/>
              <a:t>10/25/17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2453130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6546AE-9BB9-6648-BF97-0C05CB50DB03}" type="datetime1">
              <a:rPr lang="en-US" smtClean="0"/>
              <a:t>10/25/17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1655527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0C605-9335-0C45-9C1B-B8CA2FEEF423}" type="datetime1">
              <a:rPr lang="en-US" smtClean="0"/>
              <a:t>10/25/17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886870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BDBC8B-C698-4046-8A64-F0324F1A33B0}" type="datetime1">
              <a:rPr lang="en-US" smtClean="0"/>
              <a:t>10/25/17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4241739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F11572-2345-954C-A0EC-75C148201D1B}" type="datetime1">
              <a:rPr lang="en-US" smtClean="0"/>
              <a:t>10/25/17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597683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399969-F9AA-7B4B-B2E1-63E74C78EB91}" type="datetime1">
              <a:rPr lang="en-US" smtClean="0"/>
              <a:t>10/25/17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258401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B9EDDD-6E86-9F45-9C92-70F6FEC6130E}" type="datetime1">
              <a:rPr lang="en-US" smtClean="0"/>
              <a:t>10/25/17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243092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F84A5E-8A5A-0842-805D-E3BD019866B0}" type="datetime1">
              <a:rPr lang="en-US" smtClean="0"/>
              <a:t>10/25/17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2566879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0E0194-2C50-0C4B-B4EC-ECEC6A009B36}" type="datetime1">
              <a:rPr lang="en-US" smtClean="0"/>
              <a:t>10/25/17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895922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22E5F2-843A-CA4D-A44E-F3CDD0FFFDC1}" type="datetime1">
              <a:rPr lang="en-US" smtClean="0"/>
              <a:t>10/25/17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1BAC2-E95B-F244-8470-14B488519250}" type="slidenum">
              <a:rPr lang="en-US" smtClean="0"/>
              <a:t>‹#›</a:t>
            </a:fld>
            <a:endParaRPr lang="en-US"/>
          </a:p>
        </p:txBody>
      </p:sp>
    </p:spTree>
    <p:extLst>
      <p:ext uri="{BB962C8B-B14F-4D97-AF65-F5344CB8AC3E}">
        <p14:creationId xmlns:p14="http://schemas.microsoft.com/office/powerpoint/2010/main" val="212924229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1D3197-0AEA-6C44-8BA4-DED904C02FA7}" type="datetime1">
              <a:rPr lang="en-US" smtClean="0"/>
              <a:t>10/25/17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F1BAC2-E95B-F244-8470-14B488519250}" type="slidenum">
              <a:rPr lang="en-US" smtClean="0"/>
              <a:t>‹#›</a:t>
            </a:fld>
            <a:endParaRPr lang="en-US"/>
          </a:p>
        </p:txBody>
      </p:sp>
    </p:spTree>
    <p:extLst>
      <p:ext uri="{BB962C8B-B14F-4D97-AF65-F5344CB8AC3E}">
        <p14:creationId xmlns:p14="http://schemas.microsoft.com/office/powerpoint/2010/main" val="146309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05135"/>
            <a:ext cx="7772400" cy="1470025"/>
          </a:xfrm>
        </p:spPr>
        <p:txBody>
          <a:bodyPr>
            <a:normAutofit fontScale="90000"/>
          </a:bodyPr>
          <a:lstStyle/>
          <a:p>
            <a:pPr algn="l"/>
            <a:r>
              <a:rPr lang="en-US" dirty="0" smtClean="0"/>
              <a:t>Measuring Interannotator Agreement in the Florida Annotated Corpus for Translational Science - The difficult ontological task</a:t>
            </a:r>
            <a:endParaRPr lang="en-US" dirty="0"/>
          </a:p>
        </p:txBody>
      </p:sp>
      <p:sp>
        <p:nvSpPr>
          <p:cNvPr id="3" name="Subtitle 2"/>
          <p:cNvSpPr>
            <a:spLocks noGrp="1"/>
          </p:cNvSpPr>
          <p:nvPr>
            <p:ph type="subTitle" idx="1"/>
          </p:nvPr>
        </p:nvSpPr>
        <p:spPr>
          <a:xfrm>
            <a:off x="1371600" y="4321837"/>
            <a:ext cx="6400800" cy="1752600"/>
          </a:xfrm>
        </p:spPr>
        <p:txBody>
          <a:bodyPr>
            <a:normAutofit fontScale="85000" lnSpcReduction="20000"/>
          </a:bodyPr>
          <a:lstStyle/>
          <a:p>
            <a:r>
              <a:rPr lang="en-US" dirty="0" smtClean="0"/>
              <a:t>Amanda Hicks</a:t>
            </a:r>
          </a:p>
          <a:p>
            <a:r>
              <a:rPr lang="en-US" dirty="0" smtClean="0"/>
              <a:t>University of Florida</a:t>
            </a:r>
          </a:p>
          <a:p>
            <a:r>
              <a:rPr lang="en-US" dirty="0" err="1" smtClean="0"/>
              <a:t>aehicks@ufl.edu</a:t>
            </a:r>
            <a:endParaRPr lang="en-US" dirty="0" smtClean="0"/>
          </a:p>
          <a:p>
            <a:r>
              <a:rPr lang="en-US" dirty="0" smtClean="0"/>
              <a:t>6</a:t>
            </a:r>
            <a:r>
              <a:rPr lang="en-US" baseline="30000" dirty="0" smtClean="0"/>
              <a:t>th</a:t>
            </a:r>
            <a:r>
              <a:rPr lang="en-US" dirty="0" smtClean="0"/>
              <a:t> Annual CTSOG Workshop, Ann Arbor MI</a:t>
            </a:r>
            <a:endParaRPr lang="en-US" dirty="0"/>
          </a:p>
        </p:txBody>
      </p:sp>
      <p:sp>
        <p:nvSpPr>
          <p:cNvPr id="4" name="Slide Number Placeholder 3"/>
          <p:cNvSpPr>
            <a:spLocks noGrp="1"/>
          </p:cNvSpPr>
          <p:nvPr>
            <p:ph type="sldNum" sz="quarter" idx="12"/>
          </p:nvPr>
        </p:nvSpPr>
        <p:spPr/>
        <p:txBody>
          <a:bodyPr/>
          <a:lstStyle/>
          <a:p>
            <a:fld id="{5AF1BAC2-E95B-F244-8470-14B488519250}" type="slidenum">
              <a:rPr lang="en-US" smtClean="0"/>
              <a:t>1</a:t>
            </a:fld>
            <a:endParaRPr lang="en-US"/>
          </a:p>
        </p:txBody>
      </p:sp>
    </p:spTree>
    <p:extLst>
      <p:ext uri="{BB962C8B-B14F-4D97-AF65-F5344CB8AC3E}">
        <p14:creationId xmlns:p14="http://schemas.microsoft.com/office/powerpoint/2010/main" val="15492308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Easy Cases</a:t>
            </a:r>
            <a:endParaRPr lang="en-US" dirty="0"/>
          </a:p>
        </p:txBody>
      </p:sp>
      <p:sp>
        <p:nvSpPr>
          <p:cNvPr id="3" name="Content Placeholder 2"/>
          <p:cNvSpPr>
            <a:spLocks noGrp="1"/>
          </p:cNvSpPr>
          <p:nvPr>
            <p:ph idx="1"/>
          </p:nvPr>
        </p:nvSpPr>
        <p:spPr>
          <a:xfrm>
            <a:off x="457200" y="1600200"/>
            <a:ext cx="8229600" cy="3170583"/>
          </a:xfrm>
        </p:spPr>
        <p:txBody>
          <a:bodyPr>
            <a:normAutofit/>
          </a:bodyPr>
          <a:lstStyle/>
          <a:p>
            <a:r>
              <a:rPr lang="en-US" dirty="0" smtClean="0"/>
              <a:t>"</a:t>
            </a:r>
            <a:r>
              <a:rPr lang="en-US" dirty="0"/>
              <a:t>A 56-year-old man suddenly developed dyspnea after resection of choroidal </a:t>
            </a:r>
            <a:r>
              <a:rPr lang="en-US" dirty="0" smtClean="0"/>
              <a:t>melanoma”</a:t>
            </a:r>
            <a:endParaRPr lang="en-US" dirty="0"/>
          </a:p>
          <a:p>
            <a:r>
              <a:rPr lang="en-US" dirty="0" smtClean="0"/>
              <a:t>"</a:t>
            </a:r>
            <a:r>
              <a:rPr lang="en-US" dirty="0"/>
              <a:t>Previous studies noted a significant association between melanoma and </a:t>
            </a:r>
            <a:r>
              <a:rPr lang="en-US" dirty="0" err="1"/>
              <a:t>endothelin</a:t>
            </a:r>
            <a:r>
              <a:rPr lang="en-US" dirty="0"/>
              <a:t> (ET)-1.</a:t>
            </a:r>
            <a:r>
              <a:rPr lang="en-US" dirty="0" smtClean="0"/>
              <a:t>”</a:t>
            </a:r>
            <a:endParaRPr lang="en-US" dirty="0"/>
          </a:p>
        </p:txBody>
      </p:sp>
      <p:sp>
        <p:nvSpPr>
          <p:cNvPr id="4" name="TextBox 3"/>
          <p:cNvSpPr txBox="1"/>
          <p:nvPr/>
        </p:nvSpPr>
        <p:spPr>
          <a:xfrm>
            <a:off x="457200" y="5657671"/>
            <a:ext cx="8229600" cy="1200329"/>
          </a:xfrm>
          <a:prstGeom prst="rect">
            <a:avLst/>
          </a:prstGeom>
          <a:noFill/>
        </p:spPr>
        <p:txBody>
          <a:bodyPr wrap="square" rtlCol="0">
            <a:spAutoFit/>
          </a:bodyPr>
          <a:lstStyle/>
          <a:p>
            <a:r>
              <a:rPr lang="en-US" dirty="0"/>
              <a:t>Sato K, </a:t>
            </a:r>
            <a:r>
              <a:rPr lang="en-US" dirty="0" err="1"/>
              <a:t>Saji</a:t>
            </a:r>
            <a:r>
              <a:rPr lang="en-US" dirty="0"/>
              <a:t> T, Kaneko T, Takahashi K, </a:t>
            </a:r>
            <a:r>
              <a:rPr lang="en-US" dirty="0" err="1"/>
              <a:t>Sugi</a:t>
            </a:r>
            <a:r>
              <a:rPr lang="en-US" dirty="0"/>
              <a:t> K. Unexpected pulmonary hypertensive crisis after surgery for ocular malignant melanoma. Life Sci. 2014;118(2):420-3. </a:t>
            </a:r>
            <a:r>
              <a:rPr lang="en-US" dirty="0" err="1"/>
              <a:t>Epub</a:t>
            </a:r>
            <a:r>
              <a:rPr lang="en-US" dirty="0"/>
              <a:t> 2014/03/19. </a:t>
            </a:r>
            <a:r>
              <a:rPr lang="en-US" dirty="0" err="1"/>
              <a:t>doi</a:t>
            </a:r>
            <a:r>
              <a:rPr lang="en-US" dirty="0"/>
              <a:t>: 10.1016/j.lfs.2014.03.004. PubMed PMID: 24632478.</a:t>
            </a:r>
          </a:p>
          <a:p>
            <a:endParaRPr lang="en-US" dirty="0"/>
          </a:p>
        </p:txBody>
      </p:sp>
      <p:sp>
        <p:nvSpPr>
          <p:cNvPr id="5" name="Slide Number Placeholder 4"/>
          <p:cNvSpPr>
            <a:spLocks noGrp="1"/>
          </p:cNvSpPr>
          <p:nvPr>
            <p:ph type="sldNum" sz="quarter" idx="12"/>
          </p:nvPr>
        </p:nvSpPr>
        <p:spPr/>
        <p:txBody>
          <a:bodyPr/>
          <a:lstStyle/>
          <a:p>
            <a:fld id="{5AF1BAC2-E95B-F244-8470-14B488519250}" type="slidenum">
              <a:rPr lang="en-US" smtClean="0"/>
              <a:t>10</a:t>
            </a:fld>
            <a:endParaRPr lang="en-US"/>
          </a:p>
        </p:txBody>
      </p:sp>
    </p:spTree>
    <p:extLst>
      <p:ext uri="{BB962C8B-B14F-4D97-AF65-F5344CB8AC3E}">
        <p14:creationId xmlns:p14="http://schemas.microsoft.com/office/powerpoint/2010/main" val="2356283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Difficult cases</a:t>
            </a:r>
            <a:endParaRPr lang="en-US" dirty="0"/>
          </a:p>
        </p:txBody>
      </p:sp>
      <p:sp>
        <p:nvSpPr>
          <p:cNvPr id="3" name="Content Placeholder 2"/>
          <p:cNvSpPr>
            <a:spLocks noGrp="1"/>
          </p:cNvSpPr>
          <p:nvPr>
            <p:ph idx="1"/>
          </p:nvPr>
        </p:nvSpPr>
        <p:spPr>
          <a:xfrm>
            <a:off x="457200" y="1600200"/>
            <a:ext cx="6841958" cy="4525963"/>
          </a:xfrm>
        </p:spPr>
        <p:txBody>
          <a:bodyPr>
            <a:normAutofit fontScale="85000" lnSpcReduction="10000"/>
          </a:bodyPr>
          <a:lstStyle/>
          <a:p>
            <a:r>
              <a:rPr lang="en-US" dirty="0"/>
              <a:t>"First, a massive amount of </a:t>
            </a:r>
            <a:r>
              <a:rPr lang="en-US" dirty="0">
                <a:solidFill>
                  <a:srgbClr val="0000FF"/>
                </a:solidFill>
              </a:rPr>
              <a:t>ET-1</a:t>
            </a:r>
            <a:r>
              <a:rPr lang="en-US" dirty="0"/>
              <a:t>, which is a proliferation factor in malignant melanoma, was released due to </a:t>
            </a:r>
            <a:r>
              <a:rPr lang="en-US" dirty="0">
                <a:solidFill>
                  <a:srgbClr val="0000FF"/>
                </a:solidFill>
              </a:rPr>
              <a:t>mechanical stimulation from endoresection</a:t>
            </a:r>
            <a:r>
              <a:rPr lang="en-US" dirty="0"/>
              <a:t>, a procedure in which the tumor is cut into very small fragments and aspirated (Fig. 6)."</a:t>
            </a:r>
          </a:p>
          <a:p>
            <a:r>
              <a:rPr lang="en-US" dirty="0" smtClean="0"/>
              <a:t>"</a:t>
            </a:r>
            <a:r>
              <a:rPr lang="en-US" dirty="0"/>
              <a:t>As this is the first report of </a:t>
            </a:r>
            <a:r>
              <a:rPr lang="en-US" dirty="0">
                <a:solidFill>
                  <a:srgbClr val="0000FF"/>
                </a:solidFill>
              </a:rPr>
              <a:t>pulmonary hypertension </a:t>
            </a:r>
            <a:r>
              <a:rPr lang="en-US" dirty="0"/>
              <a:t>after endoresection, it might be useful to determine the differences between our patient and other patients treated with endoresection.”</a:t>
            </a:r>
          </a:p>
          <a:p>
            <a:pPr marL="0" indent="0">
              <a:buNone/>
            </a:pPr>
            <a:endParaRPr lang="en-US" dirty="0"/>
          </a:p>
          <a:p>
            <a:endParaRPr lang="en-US" dirty="0"/>
          </a:p>
        </p:txBody>
      </p:sp>
      <p:sp>
        <p:nvSpPr>
          <p:cNvPr id="6" name="TextBox 5"/>
          <p:cNvSpPr txBox="1"/>
          <p:nvPr/>
        </p:nvSpPr>
        <p:spPr>
          <a:xfrm>
            <a:off x="457200" y="5934670"/>
            <a:ext cx="8229600" cy="923330"/>
          </a:xfrm>
          <a:prstGeom prst="rect">
            <a:avLst/>
          </a:prstGeom>
          <a:noFill/>
        </p:spPr>
        <p:txBody>
          <a:bodyPr wrap="square" rtlCol="0">
            <a:spAutoFit/>
          </a:bodyPr>
          <a:lstStyle/>
          <a:p>
            <a:r>
              <a:rPr lang="en-US" dirty="0"/>
              <a:t>Sato K, </a:t>
            </a:r>
            <a:r>
              <a:rPr lang="en-US" dirty="0" err="1"/>
              <a:t>Saji</a:t>
            </a:r>
            <a:r>
              <a:rPr lang="en-US" dirty="0"/>
              <a:t> T, Kaneko T, Takahashi K, </a:t>
            </a:r>
            <a:r>
              <a:rPr lang="en-US" dirty="0" err="1"/>
              <a:t>Sugi</a:t>
            </a:r>
            <a:r>
              <a:rPr lang="en-US" dirty="0"/>
              <a:t> K. Unexpected pulmonary hypertensive crisis after surgery for ocular malignant melanoma. Life Sci. 2014;118(2):420-3. </a:t>
            </a:r>
            <a:r>
              <a:rPr lang="en-US" dirty="0" err="1"/>
              <a:t>Epub</a:t>
            </a:r>
            <a:r>
              <a:rPr lang="en-US" dirty="0"/>
              <a:t> 2014/03/19. </a:t>
            </a:r>
            <a:r>
              <a:rPr lang="en-US" dirty="0" err="1"/>
              <a:t>doi</a:t>
            </a:r>
            <a:r>
              <a:rPr lang="en-US" dirty="0"/>
              <a:t>: 10.1016/j.lfs.2014.03.004. PubMed PMID: 24632478</a:t>
            </a:r>
            <a:r>
              <a:rPr lang="en-US" dirty="0" smtClean="0"/>
              <a:t>.</a:t>
            </a:r>
            <a:endParaRPr lang="en-US" dirty="0"/>
          </a:p>
        </p:txBody>
      </p:sp>
      <p:sp>
        <p:nvSpPr>
          <p:cNvPr id="4" name="Rounded Rectangular Callout 3"/>
          <p:cNvSpPr/>
          <p:nvPr/>
        </p:nvSpPr>
        <p:spPr>
          <a:xfrm>
            <a:off x="7299158" y="3949031"/>
            <a:ext cx="1844842" cy="2908969"/>
          </a:xfrm>
          <a:prstGeom prst="wedgeRoundRectCallout">
            <a:avLst>
              <a:gd name="adj1" fmla="val -97022"/>
              <a:gd name="adj2" fmla="val -16870"/>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We </a:t>
            </a:r>
            <a:r>
              <a:rPr lang="en-US" dirty="0"/>
              <a:t>decided that that 'pulmonary hypertension' denotes a particular, but it is not clear to me that this is correct.</a:t>
            </a:r>
          </a:p>
        </p:txBody>
      </p:sp>
      <p:sp>
        <p:nvSpPr>
          <p:cNvPr id="5" name="Rounded Rectangular Callout 4"/>
          <p:cNvSpPr/>
          <p:nvPr/>
        </p:nvSpPr>
        <p:spPr>
          <a:xfrm>
            <a:off x="7341937" y="847557"/>
            <a:ext cx="1844842" cy="2908969"/>
          </a:xfrm>
          <a:prstGeom prst="wedgeRoundRectCallout">
            <a:avLst>
              <a:gd name="adj1" fmla="val -73109"/>
              <a:gd name="adj2" fmla="val -8137"/>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Which terms denote individuals and which do not? The subordinate clauses make this an interesting case.</a:t>
            </a:r>
          </a:p>
        </p:txBody>
      </p:sp>
      <p:sp>
        <p:nvSpPr>
          <p:cNvPr id="7" name="Slide Number Placeholder 6"/>
          <p:cNvSpPr>
            <a:spLocks noGrp="1"/>
          </p:cNvSpPr>
          <p:nvPr>
            <p:ph type="sldNum" sz="quarter" idx="12"/>
          </p:nvPr>
        </p:nvSpPr>
        <p:spPr/>
        <p:txBody>
          <a:bodyPr/>
          <a:lstStyle/>
          <a:p>
            <a:fld id="{5AF1BAC2-E95B-F244-8470-14B488519250}" type="slidenum">
              <a:rPr lang="en-US" smtClean="0"/>
              <a:t>11</a:t>
            </a:fld>
            <a:endParaRPr lang="en-US"/>
          </a:p>
        </p:txBody>
      </p:sp>
    </p:spTree>
    <p:extLst>
      <p:ext uri="{BB962C8B-B14F-4D97-AF65-F5344CB8AC3E}">
        <p14:creationId xmlns:p14="http://schemas.microsoft.com/office/powerpoint/2010/main" val="1168376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Can ontologists and philosophers agree more than the specialist annotators on the hard task?</a:t>
            </a:r>
          </a:p>
          <a:p>
            <a:r>
              <a:rPr lang="en-US" dirty="0" smtClean="0"/>
              <a:t>We will have working ontologists annotate a sample set of case reports for instance level statements.</a:t>
            </a:r>
          </a:p>
          <a:p>
            <a:r>
              <a:rPr lang="en-US" dirty="0" smtClean="0"/>
              <a:t>We will have philosophy graduate students annotate a sample set of case reports for instance level statements.</a:t>
            </a:r>
          </a:p>
        </p:txBody>
      </p:sp>
      <p:sp>
        <p:nvSpPr>
          <p:cNvPr id="4" name="Slide Number Placeholder 3"/>
          <p:cNvSpPr>
            <a:spLocks noGrp="1"/>
          </p:cNvSpPr>
          <p:nvPr>
            <p:ph type="sldNum" sz="quarter" idx="12"/>
          </p:nvPr>
        </p:nvSpPr>
        <p:spPr/>
        <p:txBody>
          <a:bodyPr/>
          <a:lstStyle/>
          <a:p>
            <a:fld id="{5AF1BAC2-E95B-F244-8470-14B488519250}" type="slidenum">
              <a:rPr lang="en-US" smtClean="0"/>
              <a:t>12</a:t>
            </a:fld>
            <a:endParaRPr lang="en-US"/>
          </a:p>
        </p:txBody>
      </p:sp>
    </p:spTree>
    <p:extLst>
      <p:ext uri="{BB962C8B-B14F-4D97-AF65-F5344CB8AC3E}">
        <p14:creationId xmlns:p14="http://schemas.microsoft.com/office/powerpoint/2010/main" val="3772042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Acknowlegments</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Selja</a:t>
            </a:r>
            <a:r>
              <a:rPr lang="en-US" dirty="0" smtClean="0"/>
              <a:t> </a:t>
            </a:r>
            <a:r>
              <a:rPr lang="en-US" dirty="0" err="1" smtClean="0"/>
              <a:t>Sepp</a:t>
            </a:r>
            <a:r>
              <a:rPr lang="en-US" dirty="0" err="1" smtClean="0"/>
              <a:t>älä</a:t>
            </a:r>
            <a:r>
              <a:rPr lang="en-US" dirty="0" smtClean="0"/>
              <a:t>, University of Cork</a:t>
            </a:r>
          </a:p>
          <a:p>
            <a:r>
              <a:rPr lang="en-US" dirty="0" smtClean="0"/>
              <a:t>Bill Hogan, University of Florida</a:t>
            </a:r>
          </a:p>
          <a:p>
            <a:r>
              <a:rPr lang="en-US" dirty="0" smtClean="0"/>
              <a:t>Carl </a:t>
            </a:r>
            <a:r>
              <a:rPr lang="en-US" dirty="0" err="1" smtClean="0"/>
              <a:t>Pepine</a:t>
            </a:r>
            <a:r>
              <a:rPr lang="en-US" dirty="0" smtClean="0"/>
              <a:t>, University of Florida</a:t>
            </a:r>
          </a:p>
          <a:p>
            <a:r>
              <a:rPr lang="en-US" dirty="0" smtClean="0"/>
              <a:t>Nathan </a:t>
            </a:r>
            <a:r>
              <a:rPr lang="en-US" dirty="0" err="1" smtClean="0"/>
              <a:t>Boire</a:t>
            </a:r>
            <a:r>
              <a:rPr lang="en-US" dirty="0" smtClean="0"/>
              <a:t>, University of Florida</a:t>
            </a:r>
          </a:p>
          <a:p>
            <a:r>
              <a:rPr lang="en-US" dirty="0" smtClean="0"/>
              <a:t>Chloe Herring, University of Florida</a:t>
            </a:r>
          </a:p>
          <a:p>
            <a:endParaRPr lang="en-US" dirty="0" smtClean="0"/>
          </a:p>
          <a:p>
            <a:pPr marL="0" indent="0">
              <a:buNone/>
            </a:pPr>
            <a:r>
              <a:rPr lang="en-US" dirty="0"/>
              <a:t>This work was supported in part by the NIH/NCATS Clinical and Translational Science Award to the University of Florida UL1 TR000064. The content is solely the responsibility of the authors and does not necessarily represent the official views of the National Institutes of Health or the NCTE</a:t>
            </a:r>
            <a:r>
              <a:rPr lang="en-US" dirty="0" smtClean="0"/>
              <a:t>.</a:t>
            </a:r>
            <a:endParaRPr lang="en-US" dirty="0"/>
          </a:p>
        </p:txBody>
      </p:sp>
      <p:sp>
        <p:nvSpPr>
          <p:cNvPr id="4" name="Slide Number Placeholder 3"/>
          <p:cNvSpPr>
            <a:spLocks noGrp="1"/>
          </p:cNvSpPr>
          <p:nvPr>
            <p:ph type="sldNum" sz="quarter" idx="12"/>
          </p:nvPr>
        </p:nvSpPr>
        <p:spPr/>
        <p:txBody>
          <a:bodyPr/>
          <a:lstStyle/>
          <a:p>
            <a:fld id="{5AF1BAC2-E95B-F244-8470-14B488519250}" type="slidenum">
              <a:rPr lang="en-US" smtClean="0"/>
              <a:t>13</a:t>
            </a:fld>
            <a:endParaRPr lang="en-US"/>
          </a:p>
        </p:txBody>
      </p:sp>
    </p:spTree>
    <p:extLst>
      <p:ext uri="{BB962C8B-B14F-4D97-AF65-F5344CB8AC3E}">
        <p14:creationId xmlns:p14="http://schemas.microsoft.com/office/powerpoint/2010/main" val="430708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Overview of FACTS</a:t>
            </a:r>
          </a:p>
          <a:p>
            <a:r>
              <a:rPr lang="en-US" dirty="0" smtClean="0"/>
              <a:t>Interannotator Agreement scores</a:t>
            </a:r>
          </a:p>
          <a:p>
            <a:r>
              <a:rPr lang="en-US" dirty="0" smtClean="0"/>
              <a:t>The difficult </a:t>
            </a:r>
            <a:r>
              <a:rPr lang="en-US" dirty="0"/>
              <a:t>t</a:t>
            </a:r>
            <a:r>
              <a:rPr lang="en-US" dirty="0" smtClean="0"/>
              <a:t>ask</a:t>
            </a:r>
          </a:p>
          <a:p>
            <a:r>
              <a:rPr lang="en-US" dirty="0" smtClean="0"/>
              <a:t>Can ontologists and philosophers do it better?</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5AF1BAC2-E95B-F244-8470-14B488519250}" type="slidenum">
              <a:rPr lang="en-US" smtClean="0"/>
              <a:t>2</a:t>
            </a:fld>
            <a:endParaRPr lang="en-US"/>
          </a:p>
        </p:txBody>
      </p:sp>
    </p:spTree>
    <p:extLst>
      <p:ext uri="{BB962C8B-B14F-4D97-AF65-F5344CB8AC3E}">
        <p14:creationId xmlns:p14="http://schemas.microsoft.com/office/powerpoint/2010/main" val="154751066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Big Goal</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Comparatively evaluate the adequacy of ontologies for extracting </a:t>
            </a:r>
            <a:r>
              <a:rPr lang="en-US" i="1" dirty="0" smtClean="0"/>
              <a:t>patient-level data </a:t>
            </a:r>
            <a:r>
              <a:rPr lang="en-US" dirty="0" smtClean="0"/>
              <a:t>from unstructured text.</a:t>
            </a:r>
          </a:p>
          <a:p>
            <a:pPr marL="514350" indent="-514350">
              <a:buFont typeface="+mj-lt"/>
              <a:buAutoNum type="arabicPeriod"/>
            </a:pPr>
            <a:r>
              <a:rPr lang="en-US" dirty="0" smtClean="0"/>
              <a:t>Create a gold standard, ontologically annotated corpus for clinical and translational science.</a:t>
            </a:r>
          </a:p>
          <a:p>
            <a:pPr marL="514350" indent="-514350">
              <a:buFont typeface="+mj-lt"/>
              <a:buAutoNum type="arabicPeriod"/>
            </a:pPr>
            <a:r>
              <a:rPr lang="en-US" dirty="0" smtClean="0"/>
              <a:t>Annotate with multiple – and, as far as possible, competing –ontologies</a:t>
            </a:r>
          </a:p>
        </p:txBody>
      </p:sp>
      <p:sp>
        <p:nvSpPr>
          <p:cNvPr id="4" name="Slide Number Placeholder 3"/>
          <p:cNvSpPr>
            <a:spLocks noGrp="1"/>
          </p:cNvSpPr>
          <p:nvPr>
            <p:ph type="sldNum" sz="quarter" idx="12"/>
          </p:nvPr>
        </p:nvSpPr>
        <p:spPr/>
        <p:txBody>
          <a:bodyPr/>
          <a:lstStyle/>
          <a:p>
            <a:fld id="{5AF1BAC2-E95B-F244-8470-14B488519250}" type="slidenum">
              <a:rPr lang="en-US" smtClean="0"/>
              <a:t>3</a:t>
            </a:fld>
            <a:endParaRPr lang="en-US"/>
          </a:p>
        </p:txBody>
      </p:sp>
    </p:spTree>
    <p:extLst>
      <p:ext uri="{BB962C8B-B14F-4D97-AF65-F5344CB8AC3E}">
        <p14:creationId xmlns:p14="http://schemas.microsoft.com/office/powerpoint/2010/main" val="359063780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Florida Annotated Corpus for Translational Science (FACTS)</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Currently consists of 20 annotated case reports on hypertension</a:t>
            </a:r>
          </a:p>
          <a:p>
            <a:pPr lvl="1"/>
            <a:r>
              <a:rPr lang="en-US" dirty="0"/>
              <a:t>Full text</a:t>
            </a:r>
          </a:p>
          <a:p>
            <a:pPr lvl="1"/>
            <a:r>
              <a:rPr lang="en-US" dirty="0"/>
              <a:t>Freely available through PubMed</a:t>
            </a:r>
          </a:p>
          <a:p>
            <a:pPr lvl="1"/>
            <a:r>
              <a:rPr lang="en-US" dirty="0"/>
              <a:t>English</a:t>
            </a:r>
          </a:p>
          <a:p>
            <a:pPr lvl="1"/>
            <a:r>
              <a:rPr lang="en-US" dirty="0"/>
              <a:t>Within last 6 years</a:t>
            </a:r>
          </a:p>
          <a:p>
            <a:pPr lvl="1"/>
            <a:r>
              <a:rPr lang="en-US" dirty="0"/>
              <a:t>Stratified by race, ethnicity, gender and age (&lt;18 or </a:t>
            </a:r>
            <a:r>
              <a:rPr lang="en-US" dirty="0" smtClean="0"/>
              <a:t>18+)</a:t>
            </a:r>
          </a:p>
          <a:p>
            <a:pPr marL="0" indent="0">
              <a:buNone/>
            </a:pPr>
            <a:r>
              <a:rPr lang="en-US" dirty="0" smtClean="0"/>
              <a:t>Annotated with VSO, in the process of annotating with DOID</a:t>
            </a:r>
          </a:p>
          <a:p>
            <a:pPr marL="0" indent="0">
              <a:buNone/>
            </a:pPr>
            <a:r>
              <a:rPr lang="en-US" dirty="0" smtClean="0"/>
              <a:t>Can be extended to other domains or document types</a:t>
            </a:r>
          </a:p>
          <a:p>
            <a:pPr marL="457200" lvl="1" indent="0">
              <a:buNone/>
            </a:pPr>
            <a:endParaRPr lang="en-US" dirty="0" smtClean="0"/>
          </a:p>
          <a:p>
            <a:pPr lvl="1"/>
            <a:endParaRPr lang="en-US" dirty="0"/>
          </a:p>
        </p:txBody>
      </p:sp>
      <p:sp>
        <p:nvSpPr>
          <p:cNvPr id="4" name="Slide Number Placeholder 3"/>
          <p:cNvSpPr>
            <a:spLocks noGrp="1"/>
          </p:cNvSpPr>
          <p:nvPr>
            <p:ph type="sldNum" sz="quarter" idx="12"/>
          </p:nvPr>
        </p:nvSpPr>
        <p:spPr/>
        <p:txBody>
          <a:bodyPr/>
          <a:lstStyle/>
          <a:p>
            <a:fld id="{5AF1BAC2-E95B-F244-8470-14B488519250}" type="slidenum">
              <a:rPr lang="en-US" smtClean="0"/>
              <a:t>4</a:t>
            </a:fld>
            <a:endParaRPr lang="en-US"/>
          </a:p>
        </p:txBody>
      </p:sp>
    </p:spTree>
    <p:extLst>
      <p:ext uri="{BB962C8B-B14F-4D97-AF65-F5344CB8AC3E}">
        <p14:creationId xmlns:p14="http://schemas.microsoft.com/office/powerpoint/2010/main" val="2970345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Annotation Tasks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Identify the assertions about a person mentioned in the corpus </a:t>
            </a:r>
          </a:p>
          <a:p>
            <a:pPr marL="514350" indent="-514350">
              <a:buFont typeface="+mj-lt"/>
              <a:buAutoNum type="arabicPeriod"/>
            </a:pPr>
            <a:r>
              <a:rPr lang="en-US" dirty="0" smtClean="0"/>
              <a:t>Annotate the entities referred to in those assertions with ontology classes</a:t>
            </a:r>
          </a:p>
          <a:p>
            <a:pPr marL="514350" indent="-514350">
              <a:buFont typeface="+mj-lt"/>
              <a:buAutoNum type="arabicPeriod"/>
            </a:pPr>
            <a:r>
              <a:rPr lang="en-US" dirty="0" smtClean="0"/>
              <a:t>Annotate the relations between individuals thereby representing the full assertion</a:t>
            </a:r>
          </a:p>
        </p:txBody>
      </p:sp>
      <p:pic>
        <p:nvPicPr>
          <p:cNvPr id="4" name="Picture 3" descr="BRATannoationRelation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63" y="5081650"/>
            <a:ext cx="8318500" cy="1079500"/>
          </a:xfrm>
          <a:prstGeom prst="rect">
            <a:avLst/>
          </a:prstGeom>
        </p:spPr>
      </p:pic>
      <p:sp>
        <p:nvSpPr>
          <p:cNvPr id="6" name="Right Brace 5"/>
          <p:cNvSpPr/>
          <p:nvPr/>
        </p:nvSpPr>
        <p:spPr>
          <a:xfrm>
            <a:off x="7852650" y="1708627"/>
            <a:ext cx="387211" cy="2210230"/>
          </a:xfrm>
          <a:prstGeom prst="rightBrace">
            <a:avLst/>
          </a:prstGeom>
          <a:ln w="28575" cmpd="sng">
            <a:solidFill>
              <a:srgbClr val="0000FF"/>
            </a:solidFill>
          </a:ln>
        </p:spPr>
        <p:style>
          <a:lnRef idx="1">
            <a:schemeClr val="accent5"/>
          </a:lnRef>
          <a:fillRef idx="0">
            <a:schemeClr val="accent5"/>
          </a:fillRef>
          <a:effectRef idx="0">
            <a:schemeClr val="accent5"/>
          </a:effectRef>
          <a:fontRef idx="minor">
            <a:schemeClr val="tx1"/>
          </a:fontRef>
        </p:style>
        <p:txBody>
          <a:bodyPr rtlCol="0" anchor="ctr"/>
          <a:lstStyle/>
          <a:p>
            <a:pPr algn="ctr"/>
            <a:endParaRPr lang="en-US"/>
          </a:p>
        </p:txBody>
      </p:sp>
      <p:sp>
        <p:nvSpPr>
          <p:cNvPr id="7" name="TextBox 6"/>
          <p:cNvSpPr txBox="1"/>
          <p:nvPr/>
        </p:nvSpPr>
        <p:spPr>
          <a:xfrm>
            <a:off x="8071739" y="2350181"/>
            <a:ext cx="1109048" cy="830997"/>
          </a:xfrm>
          <a:prstGeom prst="rect">
            <a:avLst/>
          </a:prstGeom>
          <a:noFill/>
        </p:spPr>
        <p:txBody>
          <a:bodyPr wrap="none" rtlCol="0">
            <a:spAutoFit/>
          </a:bodyPr>
          <a:lstStyle/>
          <a:p>
            <a:r>
              <a:rPr lang="en-US" sz="2400" dirty="0">
                <a:solidFill>
                  <a:srgbClr val="0000FF"/>
                </a:solidFill>
              </a:rPr>
              <a:t>c</a:t>
            </a:r>
            <a:r>
              <a:rPr lang="en-US" sz="2400" dirty="0" smtClean="0">
                <a:solidFill>
                  <a:srgbClr val="0000FF"/>
                </a:solidFill>
              </a:rPr>
              <a:t>urrent </a:t>
            </a:r>
          </a:p>
          <a:p>
            <a:r>
              <a:rPr lang="en-US" sz="2400" dirty="0" smtClean="0">
                <a:solidFill>
                  <a:srgbClr val="0000FF"/>
                </a:solidFill>
              </a:rPr>
              <a:t>tasks</a:t>
            </a:r>
            <a:endParaRPr lang="en-US" sz="2400" dirty="0">
              <a:solidFill>
                <a:srgbClr val="0000FF"/>
              </a:solidFill>
            </a:endParaRPr>
          </a:p>
        </p:txBody>
      </p:sp>
      <p:sp>
        <p:nvSpPr>
          <p:cNvPr id="5" name="Slide Number Placeholder 4"/>
          <p:cNvSpPr>
            <a:spLocks noGrp="1"/>
          </p:cNvSpPr>
          <p:nvPr>
            <p:ph type="sldNum" sz="quarter" idx="12"/>
          </p:nvPr>
        </p:nvSpPr>
        <p:spPr/>
        <p:txBody>
          <a:bodyPr/>
          <a:lstStyle/>
          <a:p>
            <a:fld id="{5AF1BAC2-E95B-F244-8470-14B488519250}" type="slidenum">
              <a:rPr lang="en-US" smtClean="0"/>
              <a:t>5</a:t>
            </a:fld>
            <a:endParaRPr lang="en-US"/>
          </a:p>
        </p:txBody>
      </p:sp>
    </p:spTree>
    <p:extLst>
      <p:ext uri="{BB962C8B-B14F-4D97-AF65-F5344CB8AC3E}">
        <p14:creationId xmlns:p14="http://schemas.microsoft.com/office/powerpoint/2010/main" val="93489032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Annotation Process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Follows the annotation procedure for the CRAFT corpus</a:t>
            </a:r>
          </a:p>
          <a:p>
            <a:r>
              <a:rPr lang="en-US" dirty="0" smtClean="0"/>
              <a:t>Two primary annotators annotated case reports with classes from the Vital Sign Ontology using BRAT</a:t>
            </a:r>
            <a:endParaRPr lang="en-US" dirty="0"/>
          </a:p>
          <a:p>
            <a:pPr lvl="1"/>
            <a:r>
              <a:rPr lang="en-US" dirty="0" smtClean="0"/>
              <a:t>One medical student, one public health specialist with training in nursing</a:t>
            </a:r>
          </a:p>
          <a:p>
            <a:r>
              <a:rPr lang="en-US" dirty="0" smtClean="0"/>
              <a:t>Primary annotations were sent to the lead annotator, who reviewed discrepancies</a:t>
            </a:r>
          </a:p>
          <a:p>
            <a:r>
              <a:rPr lang="en-US" dirty="0" smtClean="0"/>
              <a:t>Diffs were discussed at weekly meetings and consensus achieved, producing the gold standard.</a:t>
            </a:r>
          </a:p>
          <a:p>
            <a:r>
              <a:rPr lang="en-US" dirty="0" smtClean="0"/>
              <a:t>Annotation guidelines were used and revised during the annotation process.</a:t>
            </a:r>
            <a:endParaRPr lang="en-US" dirty="0"/>
          </a:p>
        </p:txBody>
      </p:sp>
      <p:sp>
        <p:nvSpPr>
          <p:cNvPr id="4" name="Slide Number Placeholder 3"/>
          <p:cNvSpPr>
            <a:spLocks noGrp="1"/>
          </p:cNvSpPr>
          <p:nvPr>
            <p:ph type="sldNum" sz="quarter" idx="12"/>
          </p:nvPr>
        </p:nvSpPr>
        <p:spPr/>
        <p:txBody>
          <a:bodyPr/>
          <a:lstStyle/>
          <a:p>
            <a:fld id="{5AF1BAC2-E95B-F244-8470-14B488519250}" type="slidenum">
              <a:rPr lang="en-US" smtClean="0"/>
              <a:t>6</a:t>
            </a:fld>
            <a:endParaRPr lang="en-US"/>
          </a:p>
        </p:txBody>
      </p:sp>
    </p:spTree>
    <p:extLst>
      <p:ext uri="{BB962C8B-B14F-4D97-AF65-F5344CB8AC3E}">
        <p14:creationId xmlns:p14="http://schemas.microsoft.com/office/powerpoint/2010/main" val="183594294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Interannotator Agreement Was Low</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75702292"/>
              </p:ext>
            </p:extLst>
          </p:nvPr>
        </p:nvGraphicFramePr>
        <p:xfrm>
          <a:off x="457200" y="1491770"/>
          <a:ext cx="8229600" cy="3613072"/>
        </p:xfrm>
        <a:graphic>
          <a:graphicData uri="http://schemas.openxmlformats.org/drawingml/2006/table">
            <a:tbl>
              <a:tblPr firstRow="1" bandRow="1">
                <a:tableStyleId>{5C22544A-7EE6-4342-B048-85BDC9FD1C3A}</a:tableStyleId>
              </a:tblPr>
              <a:tblGrid>
                <a:gridCol w="2743200"/>
                <a:gridCol w="2743200"/>
                <a:gridCol w="2743200"/>
              </a:tblGrid>
              <a:tr h="595552">
                <a:tc>
                  <a:txBody>
                    <a:bodyPr/>
                    <a:lstStyle/>
                    <a:p>
                      <a:pPr marL="0" marR="0" algn="l">
                        <a:spcBef>
                          <a:spcPts val="0"/>
                        </a:spcBef>
                        <a:spcAft>
                          <a:spcPts val="0"/>
                        </a:spcAft>
                      </a:pPr>
                      <a:r>
                        <a:rPr lang="en-US" sz="2200" b="1" dirty="0">
                          <a:effectLst/>
                          <a:latin typeface="Cambria"/>
                          <a:ea typeface="ＭＳ 明朝"/>
                          <a:cs typeface="Times New Roman"/>
                        </a:rPr>
                        <a:t> </a:t>
                      </a:r>
                      <a:endParaRPr lang="en-US" sz="2200" dirty="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2200" b="1" dirty="0">
                          <a:effectLst/>
                          <a:latin typeface="Cambria"/>
                          <a:ea typeface="ＭＳ 明朝"/>
                          <a:cs typeface="Times New Roman"/>
                        </a:rPr>
                        <a:t>f-measure</a:t>
                      </a:r>
                      <a:endParaRPr lang="en-US" sz="2200" dirty="0">
                        <a:effectLst/>
                        <a:latin typeface="Cambria"/>
                        <a:ea typeface="ＭＳ 明朝"/>
                        <a:cs typeface="Times New Roman"/>
                      </a:endParaRPr>
                    </a:p>
                    <a:p>
                      <a:pPr marL="0" marR="0" algn="l">
                        <a:spcBef>
                          <a:spcPts val="0"/>
                        </a:spcBef>
                        <a:spcAft>
                          <a:spcPts val="0"/>
                        </a:spcAft>
                      </a:pPr>
                      <a:r>
                        <a:rPr lang="en-US" sz="2200" b="1" dirty="0">
                          <a:effectLst/>
                          <a:latin typeface="Cambria"/>
                          <a:ea typeface="ＭＳ 明朝"/>
                          <a:cs typeface="Times New Roman"/>
                        </a:rPr>
                        <a:t>exact matches only</a:t>
                      </a:r>
                      <a:endParaRPr lang="en-US" sz="2200" dirty="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2200" b="1" dirty="0">
                          <a:effectLst/>
                          <a:latin typeface="Cambria"/>
                          <a:ea typeface="ＭＳ 明朝"/>
                          <a:cs typeface="Times New Roman"/>
                        </a:rPr>
                        <a:t>f-measure</a:t>
                      </a:r>
                      <a:endParaRPr lang="en-US" sz="2200" dirty="0">
                        <a:effectLst/>
                        <a:latin typeface="Cambria"/>
                        <a:ea typeface="ＭＳ 明朝"/>
                        <a:cs typeface="Times New Roman"/>
                      </a:endParaRPr>
                    </a:p>
                    <a:p>
                      <a:pPr marL="0" marR="0" algn="l">
                        <a:spcBef>
                          <a:spcPts val="0"/>
                        </a:spcBef>
                        <a:spcAft>
                          <a:spcPts val="0"/>
                        </a:spcAft>
                      </a:pPr>
                      <a:r>
                        <a:rPr lang="en-US" sz="2200" b="1" dirty="0">
                          <a:effectLst/>
                          <a:latin typeface="Cambria"/>
                          <a:ea typeface="ＭＳ 明朝"/>
                          <a:cs typeface="Times New Roman"/>
                        </a:rPr>
                        <a:t>exact and partial matches</a:t>
                      </a:r>
                      <a:endParaRPr lang="en-US" sz="2200" dirty="0">
                        <a:effectLst/>
                        <a:latin typeface="Cambria"/>
                        <a:ea typeface="ＭＳ 明朝"/>
                        <a:cs typeface="Times New Roman"/>
                      </a:endParaRPr>
                    </a:p>
                  </a:txBody>
                  <a:tcPr marL="68580" marR="68580" marT="0" marB="0"/>
                </a:tc>
              </a:tr>
              <a:tr h="791350">
                <a:tc>
                  <a:txBody>
                    <a:bodyPr/>
                    <a:lstStyle/>
                    <a:p>
                      <a:pPr marL="0" marR="0" algn="l">
                        <a:spcBef>
                          <a:spcPts val="0"/>
                        </a:spcBef>
                        <a:spcAft>
                          <a:spcPts val="0"/>
                        </a:spcAft>
                      </a:pPr>
                      <a:r>
                        <a:rPr lang="en-US" sz="2200" b="1" dirty="0">
                          <a:effectLst/>
                          <a:latin typeface="Cambria"/>
                          <a:ea typeface="ＭＳ 明朝"/>
                          <a:cs typeface="Times New Roman"/>
                        </a:rPr>
                        <a:t>Hypertension </a:t>
                      </a:r>
                      <a:r>
                        <a:rPr lang="en-US" sz="2200" b="1" dirty="0" smtClean="0">
                          <a:effectLst/>
                          <a:latin typeface="Cambria"/>
                          <a:ea typeface="ＭＳ 明朝"/>
                          <a:cs typeface="Times New Roman"/>
                        </a:rPr>
                        <a:t>1</a:t>
                      </a:r>
                    </a:p>
                    <a:p>
                      <a:pPr marL="0" marR="0" algn="l">
                        <a:spcBef>
                          <a:spcPts val="0"/>
                        </a:spcBef>
                        <a:spcAft>
                          <a:spcPts val="0"/>
                        </a:spcAft>
                      </a:pPr>
                      <a:r>
                        <a:rPr lang="en-US" sz="2200" b="0" dirty="0" smtClean="0">
                          <a:effectLst/>
                          <a:latin typeface="Cambria"/>
                          <a:ea typeface="ＭＳ 明朝"/>
                          <a:cs typeface="Times New Roman"/>
                        </a:rPr>
                        <a:t>1</a:t>
                      </a:r>
                      <a:r>
                        <a:rPr lang="en-US" sz="2200" b="0" baseline="30000" dirty="0" smtClean="0">
                          <a:effectLst/>
                          <a:latin typeface="Cambria"/>
                          <a:ea typeface="ＭＳ 明朝"/>
                          <a:cs typeface="Times New Roman"/>
                        </a:rPr>
                        <a:t>st</a:t>
                      </a:r>
                      <a:r>
                        <a:rPr lang="en-US" sz="2200" b="0" dirty="0" smtClean="0">
                          <a:effectLst/>
                          <a:latin typeface="Cambria"/>
                          <a:ea typeface="ＭＳ 明朝"/>
                          <a:cs typeface="Times New Roman"/>
                        </a:rPr>
                        <a:t> set of10 case reports</a:t>
                      </a:r>
                    </a:p>
                  </a:txBody>
                  <a:tcPr marL="68580" marR="68580" marT="0" marB="0"/>
                </a:tc>
                <a:tc>
                  <a:txBody>
                    <a:bodyPr/>
                    <a:lstStyle/>
                    <a:p>
                      <a:pPr marL="0" marR="0" algn="l">
                        <a:spcBef>
                          <a:spcPts val="0"/>
                        </a:spcBef>
                        <a:spcAft>
                          <a:spcPts val="0"/>
                        </a:spcAft>
                      </a:pPr>
                      <a:r>
                        <a:rPr lang="en-US" sz="2200" dirty="0">
                          <a:solidFill>
                            <a:srgbClr val="000000"/>
                          </a:solidFill>
                          <a:effectLst/>
                          <a:latin typeface="Calibri"/>
                          <a:ea typeface="Times New Roman"/>
                          <a:cs typeface="Times New Roman"/>
                        </a:rPr>
                        <a:t>0.50</a:t>
                      </a:r>
                      <a:endParaRPr lang="en-US" sz="2200" dirty="0">
                        <a:effectLst/>
                        <a:latin typeface="Cambria"/>
                        <a:ea typeface="ＭＳ 明朝"/>
                        <a:cs typeface="Times New Roman"/>
                      </a:endParaRPr>
                    </a:p>
                    <a:p>
                      <a:pPr marL="0" marR="0" algn="l">
                        <a:spcBef>
                          <a:spcPts val="0"/>
                        </a:spcBef>
                        <a:spcAft>
                          <a:spcPts val="0"/>
                        </a:spcAft>
                      </a:pPr>
                      <a:r>
                        <a:rPr lang="en-US" sz="2200" dirty="0">
                          <a:effectLst/>
                          <a:latin typeface="Cambria"/>
                          <a:ea typeface="ＭＳ 明朝"/>
                          <a:cs typeface="Times New Roman"/>
                        </a:rPr>
                        <a:t> </a:t>
                      </a:r>
                    </a:p>
                  </a:txBody>
                  <a:tcPr marL="68580" marR="68580" marT="0" marB="0"/>
                </a:tc>
                <a:tc>
                  <a:txBody>
                    <a:bodyPr/>
                    <a:lstStyle/>
                    <a:p>
                      <a:pPr marL="0" marR="0" algn="l">
                        <a:spcBef>
                          <a:spcPts val="1000"/>
                        </a:spcBef>
                        <a:spcAft>
                          <a:spcPts val="0"/>
                        </a:spcAft>
                      </a:pPr>
                      <a:r>
                        <a:rPr lang="en-US" sz="2200" dirty="0">
                          <a:solidFill>
                            <a:srgbClr val="000000"/>
                          </a:solidFill>
                          <a:effectLst/>
                          <a:latin typeface="Calibri"/>
                          <a:ea typeface="Times New Roman"/>
                          <a:cs typeface="Times New Roman"/>
                        </a:rPr>
                        <a:t>0.54</a:t>
                      </a:r>
                      <a:endParaRPr lang="en-US" sz="2200" dirty="0">
                        <a:effectLst/>
                        <a:latin typeface="Cambria"/>
                        <a:ea typeface="ＭＳ 明朝"/>
                        <a:cs typeface="Times New Roman"/>
                      </a:endParaRPr>
                    </a:p>
                    <a:p>
                      <a:pPr marL="0" marR="0" algn="l">
                        <a:spcBef>
                          <a:spcPts val="1000"/>
                        </a:spcBef>
                        <a:spcAft>
                          <a:spcPts val="0"/>
                        </a:spcAft>
                      </a:pPr>
                      <a:r>
                        <a:rPr lang="en-US" sz="2200" dirty="0">
                          <a:effectLst/>
                          <a:latin typeface="Cambria"/>
                          <a:ea typeface="ＭＳ 明朝"/>
                          <a:cs typeface="Times New Roman"/>
                        </a:rPr>
                        <a:t> </a:t>
                      </a:r>
                    </a:p>
                  </a:txBody>
                  <a:tcPr marL="68580" marR="68580" marT="0" marB="0"/>
                </a:tc>
              </a:tr>
              <a:tr h="791350">
                <a:tc>
                  <a:txBody>
                    <a:bodyPr/>
                    <a:lstStyle/>
                    <a:p>
                      <a:pPr marL="0" marR="0" algn="l">
                        <a:spcBef>
                          <a:spcPts val="0"/>
                        </a:spcBef>
                        <a:spcAft>
                          <a:spcPts val="0"/>
                        </a:spcAft>
                      </a:pPr>
                      <a:r>
                        <a:rPr lang="en-US" sz="2200" b="1" dirty="0">
                          <a:effectLst/>
                          <a:latin typeface="Cambria"/>
                          <a:ea typeface="ＭＳ 明朝"/>
                          <a:cs typeface="Times New Roman"/>
                        </a:rPr>
                        <a:t>Hypertension </a:t>
                      </a:r>
                      <a:r>
                        <a:rPr lang="en-US" sz="2200" b="1" dirty="0" smtClean="0">
                          <a:effectLst/>
                          <a:latin typeface="Cambria"/>
                          <a:ea typeface="ＭＳ 明朝"/>
                          <a:cs typeface="Times New Roman"/>
                        </a:rPr>
                        <a:t>2</a:t>
                      </a:r>
                    </a:p>
                    <a:p>
                      <a:pPr marL="0" marR="0" algn="l">
                        <a:spcBef>
                          <a:spcPts val="0"/>
                        </a:spcBef>
                        <a:spcAft>
                          <a:spcPts val="0"/>
                        </a:spcAft>
                      </a:pPr>
                      <a:r>
                        <a:rPr lang="en-US" sz="2200" b="0" dirty="0" smtClean="0">
                          <a:effectLst/>
                          <a:latin typeface="Cambria"/>
                          <a:ea typeface="ＭＳ 明朝"/>
                          <a:cs typeface="Times New Roman"/>
                        </a:rPr>
                        <a:t>2</a:t>
                      </a:r>
                      <a:r>
                        <a:rPr lang="en-US" sz="2200" b="0" baseline="30000" dirty="0" smtClean="0">
                          <a:effectLst/>
                          <a:latin typeface="Cambria"/>
                          <a:ea typeface="ＭＳ 明朝"/>
                          <a:cs typeface="Times New Roman"/>
                        </a:rPr>
                        <a:t>nd</a:t>
                      </a:r>
                      <a:r>
                        <a:rPr lang="en-US" sz="2200" b="0" baseline="0" dirty="0" smtClean="0">
                          <a:effectLst/>
                          <a:latin typeface="Cambria"/>
                          <a:ea typeface="ＭＳ 明朝"/>
                          <a:cs typeface="Times New Roman"/>
                        </a:rPr>
                        <a:t> set of 10 case reports</a:t>
                      </a:r>
                      <a:endParaRPr lang="en-US" sz="2200" b="0" dirty="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2200" b="1" dirty="0">
                          <a:solidFill>
                            <a:srgbClr val="000000"/>
                          </a:solidFill>
                          <a:effectLst/>
                          <a:latin typeface="Calibri"/>
                          <a:ea typeface="Times New Roman"/>
                          <a:cs typeface="Times New Roman"/>
                        </a:rPr>
                        <a:t>0.60</a:t>
                      </a:r>
                      <a:endParaRPr lang="en-US" sz="2200" dirty="0">
                        <a:effectLst/>
                        <a:latin typeface="Cambria"/>
                        <a:ea typeface="ＭＳ 明朝"/>
                        <a:cs typeface="Times New Roman"/>
                      </a:endParaRPr>
                    </a:p>
                  </a:txBody>
                  <a:tcPr marL="68580" marR="68580" marT="0" marB="0"/>
                </a:tc>
                <a:tc>
                  <a:txBody>
                    <a:bodyPr/>
                    <a:lstStyle/>
                    <a:p>
                      <a:pPr marL="0" marR="0" algn="l">
                        <a:spcBef>
                          <a:spcPts val="1000"/>
                        </a:spcBef>
                        <a:spcAft>
                          <a:spcPts val="0"/>
                        </a:spcAft>
                      </a:pPr>
                      <a:r>
                        <a:rPr lang="en-US" sz="2200" b="1" dirty="0">
                          <a:solidFill>
                            <a:srgbClr val="000000"/>
                          </a:solidFill>
                          <a:effectLst/>
                          <a:latin typeface="Calibri"/>
                          <a:ea typeface="Times New Roman"/>
                          <a:cs typeface="Times New Roman"/>
                        </a:rPr>
                        <a:t>0.69</a:t>
                      </a:r>
                      <a:endParaRPr lang="en-US" sz="2200" dirty="0">
                        <a:effectLst/>
                        <a:latin typeface="Cambria"/>
                        <a:ea typeface="ＭＳ 明朝"/>
                        <a:cs typeface="Times New Roman"/>
                      </a:endParaRPr>
                    </a:p>
                    <a:p>
                      <a:pPr marL="0" marR="0" algn="l">
                        <a:spcBef>
                          <a:spcPts val="1000"/>
                        </a:spcBef>
                        <a:spcAft>
                          <a:spcPts val="0"/>
                        </a:spcAft>
                      </a:pPr>
                      <a:r>
                        <a:rPr lang="en-US" sz="2200" dirty="0">
                          <a:effectLst/>
                          <a:latin typeface="Cambria"/>
                          <a:ea typeface="ＭＳ 明朝"/>
                          <a:cs typeface="Times New Roman"/>
                        </a:rPr>
                        <a:t> </a:t>
                      </a:r>
                    </a:p>
                  </a:txBody>
                  <a:tcPr marL="68580" marR="68580" marT="0" marB="0"/>
                </a:tc>
              </a:tr>
              <a:tr h="595552">
                <a:tc>
                  <a:txBody>
                    <a:bodyPr/>
                    <a:lstStyle/>
                    <a:p>
                      <a:pPr marL="0" marR="0" algn="l">
                        <a:spcBef>
                          <a:spcPts val="0"/>
                        </a:spcBef>
                        <a:spcAft>
                          <a:spcPts val="0"/>
                        </a:spcAft>
                      </a:pPr>
                      <a:r>
                        <a:rPr lang="en-US" sz="2200" b="1">
                          <a:effectLst/>
                          <a:latin typeface="Cambria"/>
                          <a:ea typeface="ＭＳ 明朝"/>
                          <a:cs typeface="Times New Roman"/>
                        </a:rPr>
                        <a:t>Full Corpus</a:t>
                      </a:r>
                      <a:endParaRPr lang="en-US" sz="220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2200">
                          <a:solidFill>
                            <a:srgbClr val="000000"/>
                          </a:solidFill>
                          <a:effectLst/>
                          <a:latin typeface="Calibri"/>
                          <a:ea typeface="Times New Roman"/>
                          <a:cs typeface="Times New Roman"/>
                        </a:rPr>
                        <a:t>0.57</a:t>
                      </a:r>
                      <a:endParaRPr lang="en-US" sz="220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2200" dirty="0">
                          <a:solidFill>
                            <a:srgbClr val="000000"/>
                          </a:solidFill>
                          <a:effectLst/>
                          <a:latin typeface="Calibri"/>
                          <a:ea typeface="Times New Roman"/>
                          <a:cs typeface="Times New Roman"/>
                        </a:rPr>
                        <a:t>0.60</a:t>
                      </a:r>
                      <a:endParaRPr lang="en-US" sz="2200" dirty="0">
                        <a:effectLst/>
                        <a:latin typeface="Cambria"/>
                        <a:ea typeface="ＭＳ 明朝"/>
                        <a:cs typeface="Times New Roman"/>
                      </a:endParaRPr>
                    </a:p>
                  </a:txBody>
                  <a:tcPr marL="68580" marR="68580" marT="0" marB="0"/>
                </a:tc>
              </a:tr>
            </a:tbl>
          </a:graphicData>
        </a:graphic>
      </p:graphicFrame>
      <p:sp>
        <p:nvSpPr>
          <p:cNvPr id="5" name="TextBox 4"/>
          <p:cNvSpPr txBox="1"/>
          <p:nvPr/>
        </p:nvSpPr>
        <p:spPr>
          <a:xfrm>
            <a:off x="457200" y="5653392"/>
            <a:ext cx="8229600" cy="523220"/>
          </a:xfrm>
          <a:prstGeom prst="rect">
            <a:avLst/>
          </a:prstGeom>
          <a:noFill/>
        </p:spPr>
        <p:txBody>
          <a:bodyPr wrap="square" rtlCol="0">
            <a:spAutoFit/>
          </a:bodyPr>
          <a:lstStyle/>
          <a:p>
            <a:r>
              <a:rPr lang="en-US" sz="2800" dirty="0" smtClean="0"/>
              <a:t>The CRAFT corpus achieves ~.90 f-score consistently.</a:t>
            </a:r>
          </a:p>
        </p:txBody>
      </p:sp>
      <p:sp>
        <p:nvSpPr>
          <p:cNvPr id="3" name="Slide Number Placeholder 2"/>
          <p:cNvSpPr>
            <a:spLocks noGrp="1"/>
          </p:cNvSpPr>
          <p:nvPr>
            <p:ph type="sldNum" sz="quarter" idx="12"/>
          </p:nvPr>
        </p:nvSpPr>
        <p:spPr/>
        <p:txBody>
          <a:bodyPr/>
          <a:lstStyle/>
          <a:p>
            <a:fld id="{5AF1BAC2-E95B-F244-8470-14B488519250}" type="slidenum">
              <a:rPr lang="en-US" smtClean="0"/>
              <a:t>7</a:t>
            </a:fld>
            <a:endParaRPr lang="en-US"/>
          </a:p>
        </p:txBody>
      </p:sp>
    </p:spTree>
    <p:extLst>
      <p:ext uri="{BB962C8B-B14F-4D97-AF65-F5344CB8AC3E}">
        <p14:creationId xmlns:p14="http://schemas.microsoft.com/office/powerpoint/2010/main" val="468291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One annotator had more training and experience than the other.</a:t>
            </a:r>
          </a:p>
          <a:p>
            <a:pPr lvl="1"/>
            <a:r>
              <a:rPr lang="en-US" dirty="0" smtClean="0"/>
              <a:t>However, IAA on Hypertension 2 is still quite low  </a:t>
            </a:r>
          </a:p>
          <a:p>
            <a:pPr marL="457200" lvl="1" indent="0">
              <a:buNone/>
            </a:pPr>
            <a:r>
              <a:rPr lang="en-US" dirty="0"/>
              <a:t>	</a:t>
            </a:r>
            <a:r>
              <a:rPr lang="en-US" dirty="0" smtClean="0"/>
              <a:t>.06-.69.</a:t>
            </a:r>
          </a:p>
          <a:p>
            <a:r>
              <a:rPr lang="en-US" dirty="0" smtClean="0"/>
              <a:t>Our annotators performed two tasks, unlike CRAFT annotators.</a:t>
            </a:r>
          </a:p>
          <a:p>
            <a:pPr lvl="1"/>
            <a:r>
              <a:rPr lang="en-US" dirty="0" smtClean="0">
                <a:solidFill>
                  <a:srgbClr val="FF0000"/>
                </a:solidFill>
              </a:rPr>
              <a:t>Identify the instance level assertions about an individual person mentioned in the corpus </a:t>
            </a:r>
          </a:p>
          <a:p>
            <a:pPr lvl="1"/>
            <a:r>
              <a:rPr lang="en-US" dirty="0" smtClean="0"/>
              <a:t>Annotate the entities referred to in those assertions with ontology classes</a:t>
            </a:r>
          </a:p>
          <a:p>
            <a:pPr lvl="1"/>
            <a:endParaRPr lang="en-US" dirty="0" smtClean="0"/>
          </a:p>
          <a:p>
            <a:pPr marL="0" indent="0">
              <a:buNone/>
            </a:pPr>
            <a:endParaRPr lang="en-US" dirty="0" smtClean="0"/>
          </a:p>
        </p:txBody>
      </p:sp>
      <p:sp>
        <p:nvSpPr>
          <p:cNvPr id="4" name="Slide Number Placeholder 3"/>
          <p:cNvSpPr>
            <a:spLocks noGrp="1"/>
          </p:cNvSpPr>
          <p:nvPr>
            <p:ph type="sldNum" sz="quarter" idx="12"/>
          </p:nvPr>
        </p:nvSpPr>
        <p:spPr/>
        <p:txBody>
          <a:bodyPr/>
          <a:lstStyle/>
          <a:p>
            <a:fld id="{5AF1BAC2-E95B-F244-8470-14B488519250}" type="slidenum">
              <a:rPr lang="en-US" smtClean="0"/>
              <a:t>8</a:t>
            </a:fld>
            <a:endParaRPr lang="en-US"/>
          </a:p>
        </p:txBody>
      </p:sp>
    </p:spTree>
    <p:extLst>
      <p:ext uri="{BB962C8B-B14F-4D97-AF65-F5344CB8AC3E}">
        <p14:creationId xmlns:p14="http://schemas.microsoft.com/office/powerpoint/2010/main" val="1196357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major source of disagreement?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38135624"/>
              </p:ext>
            </p:extLst>
          </p:nvPr>
        </p:nvGraphicFramePr>
        <p:xfrm>
          <a:off x="457200" y="1600200"/>
          <a:ext cx="8229600" cy="3093719"/>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marL="0" marR="0" algn="l">
                        <a:spcBef>
                          <a:spcPts val="0"/>
                        </a:spcBef>
                        <a:spcAft>
                          <a:spcPts val="0"/>
                        </a:spcAft>
                      </a:pPr>
                      <a:r>
                        <a:rPr lang="en-US" sz="1800" b="1" dirty="0">
                          <a:effectLst/>
                          <a:latin typeface="Cambria"/>
                          <a:ea typeface="ＭＳ 明朝"/>
                          <a:cs typeface="Times New Roman"/>
                        </a:rPr>
                        <a:t> </a:t>
                      </a:r>
                      <a:endParaRPr lang="en-US" sz="1800" dirty="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1800" b="1" dirty="0">
                          <a:effectLst/>
                          <a:latin typeface="Cambria"/>
                          <a:ea typeface="ＭＳ 明朝"/>
                          <a:cs typeface="Times New Roman"/>
                        </a:rPr>
                        <a:t>f-measure</a:t>
                      </a:r>
                      <a:endParaRPr lang="en-US" sz="1800" dirty="0">
                        <a:effectLst/>
                        <a:latin typeface="Cambria"/>
                        <a:ea typeface="ＭＳ 明朝"/>
                        <a:cs typeface="Times New Roman"/>
                      </a:endParaRPr>
                    </a:p>
                    <a:p>
                      <a:pPr marL="0" marR="0" algn="l">
                        <a:spcBef>
                          <a:spcPts val="0"/>
                        </a:spcBef>
                        <a:spcAft>
                          <a:spcPts val="0"/>
                        </a:spcAft>
                      </a:pPr>
                      <a:r>
                        <a:rPr lang="en-US" sz="1800" b="1" dirty="0">
                          <a:effectLst/>
                          <a:latin typeface="Cambria"/>
                          <a:ea typeface="ＭＳ 明朝"/>
                          <a:cs typeface="Times New Roman"/>
                        </a:rPr>
                        <a:t>exact matches only</a:t>
                      </a:r>
                      <a:endParaRPr lang="en-US" sz="1800" dirty="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1800" b="1">
                          <a:effectLst/>
                          <a:latin typeface="Cambria"/>
                          <a:ea typeface="ＭＳ 明朝"/>
                          <a:cs typeface="Times New Roman"/>
                        </a:rPr>
                        <a:t>f-measure</a:t>
                      </a:r>
                      <a:endParaRPr lang="en-US" sz="1800">
                        <a:effectLst/>
                        <a:latin typeface="Cambria"/>
                        <a:ea typeface="ＭＳ 明朝"/>
                        <a:cs typeface="Times New Roman"/>
                      </a:endParaRPr>
                    </a:p>
                    <a:p>
                      <a:pPr marL="0" marR="0" algn="l">
                        <a:spcBef>
                          <a:spcPts val="0"/>
                        </a:spcBef>
                        <a:spcAft>
                          <a:spcPts val="0"/>
                        </a:spcAft>
                      </a:pPr>
                      <a:r>
                        <a:rPr lang="en-US" sz="1800" b="1">
                          <a:effectLst/>
                          <a:latin typeface="Cambria"/>
                          <a:ea typeface="ＭＳ 明朝"/>
                          <a:cs typeface="Times New Roman"/>
                        </a:rPr>
                        <a:t>exact and partial matches</a:t>
                      </a:r>
                      <a:endParaRPr lang="en-US" sz="180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1800" b="1">
                          <a:effectLst/>
                          <a:latin typeface="Cambria"/>
                          <a:ea typeface="ＭＳ 明朝"/>
                          <a:cs typeface="Times New Roman"/>
                        </a:rPr>
                        <a:t>f-measure </a:t>
                      </a:r>
                      <a:endParaRPr lang="en-US" sz="1800">
                        <a:effectLst/>
                        <a:latin typeface="Cambria"/>
                        <a:ea typeface="ＭＳ 明朝"/>
                        <a:cs typeface="Times New Roman"/>
                      </a:endParaRPr>
                    </a:p>
                    <a:p>
                      <a:pPr marL="0" marR="0" algn="l">
                        <a:spcBef>
                          <a:spcPts val="0"/>
                        </a:spcBef>
                        <a:spcAft>
                          <a:spcPts val="0"/>
                        </a:spcAft>
                      </a:pPr>
                      <a:r>
                        <a:rPr lang="en-US" sz="1800" b="1">
                          <a:effectLst/>
                          <a:latin typeface="Cambria"/>
                          <a:ea typeface="ＭＳ 明朝"/>
                          <a:cs typeface="Times New Roman"/>
                        </a:rPr>
                        <a:t>agreement of classes on matched spans only</a:t>
                      </a:r>
                      <a:endParaRPr lang="en-US" sz="1800">
                        <a:effectLst/>
                        <a:latin typeface="Cambria"/>
                        <a:ea typeface="ＭＳ 明朝"/>
                        <a:cs typeface="Times New Roman"/>
                      </a:endParaRPr>
                    </a:p>
                  </a:txBody>
                  <a:tcPr marL="68580" marR="68580" marT="0" marB="0"/>
                </a:tc>
              </a:tr>
              <a:tr h="435902">
                <a:tc>
                  <a:txBody>
                    <a:bodyPr/>
                    <a:lstStyle/>
                    <a:p>
                      <a:pPr marL="0" marR="0" algn="l">
                        <a:spcBef>
                          <a:spcPts val="0"/>
                        </a:spcBef>
                        <a:spcAft>
                          <a:spcPts val="0"/>
                        </a:spcAft>
                      </a:pPr>
                      <a:r>
                        <a:rPr lang="en-US" sz="1800" b="1" dirty="0">
                          <a:effectLst/>
                          <a:latin typeface="Cambria"/>
                          <a:ea typeface="ＭＳ 明朝"/>
                          <a:cs typeface="Times New Roman"/>
                        </a:rPr>
                        <a:t>Hypertension 1 </a:t>
                      </a:r>
                      <a:endParaRPr lang="en-US" sz="1800" dirty="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1800">
                          <a:solidFill>
                            <a:srgbClr val="000000"/>
                          </a:solidFill>
                          <a:effectLst/>
                          <a:latin typeface="Calibri"/>
                          <a:ea typeface="Times New Roman"/>
                          <a:cs typeface="Times New Roman"/>
                        </a:rPr>
                        <a:t>0.50</a:t>
                      </a:r>
                      <a:endParaRPr lang="en-US" sz="1800">
                        <a:effectLst/>
                        <a:latin typeface="Cambria"/>
                        <a:ea typeface="ＭＳ 明朝"/>
                        <a:cs typeface="Times New Roman"/>
                      </a:endParaRPr>
                    </a:p>
                    <a:p>
                      <a:pPr marL="0" marR="0" algn="l">
                        <a:spcBef>
                          <a:spcPts val="0"/>
                        </a:spcBef>
                        <a:spcAft>
                          <a:spcPts val="0"/>
                        </a:spcAft>
                      </a:pPr>
                      <a:r>
                        <a:rPr lang="en-US" sz="1800">
                          <a:effectLst/>
                          <a:latin typeface="Cambria"/>
                          <a:ea typeface="ＭＳ 明朝"/>
                          <a:cs typeface="Times New Roman"/>
                        </a:rPr>
                        <a:t> </a:t>
                      </a:r>
                    </a:p>
                  </a:txBody>
                  <a:tcPr marL="68580" marR="68580" marT="0" marB="0"/>
                </a:tc>
                <a:tc>
                  <a:txBody>
                    <a:bodyPr/>
                    <a:lstStyle/>
                    <a:p>
                      <a:pPr marL="0" marR="0" algn="l">
                        <a:spcBef>
                          <a:spcPts val="1000"/>
                        </a:spcBef>
                        <a:spcAft>
                          <a:spcPts val="0"/>
                        </a:spcAft>
                      </a:pPr>
                      <a:r>
                        <a:rPr lang="en-US" sz="1800">
                          <a:solidFill>
                            <a:srgbClr val="000000"/>
                          </a:solidFill>
                          <a:effectLst/>
                          <a:latin typeface="Calibri"/>
                          <a:ea typeface="Times New Roman"/>
                          <a:cs typeface="Times New Roman"/>
                        </a:rPr>
                        <a:t>0.54</a:t>
                      </a:r>
                      <a:endParaRPr lang="en-US" sz="1800">
                        <a:effectLst/>
                        <a:latin typeface="Cambria"/>
                        <a:ea typeface="ＭＳ 明朝"/>
                        <a:cs typeface="Times New Roman"/>
                      </a:endParaRPr>
                    </a:p>
                    <a:p>
                      <a:pPr marL="0" marR="0" algn="l">
                        <a:spcBef>
                          <a:spcPts val="1000"/>
                        </a:spcBef>
                        <a:spcAft>
                          <a:spcPts val="0"/>
                        </a:spcAft>
                      </a:pPr>
                      <a:r>
                        <a:rPr lang="en-US" sz="1800">
                          <a:effectLst/>
                          <a:latin typeface="Cambria"/>
                          <a:ea typeface="ＭＳ 明朝"/>
                          <a:cs typeface="Times New Roman"/>
                        </a:rPr>
                        <a:t> </a:t>
                      </a:r>
                    </a:p>
                  </a:txBody>
                  <a:tcPr marL="68580" marR="68580" marT="0" marB="0"/>
                </a:tc>
                <a:tc>
                  <a:txBody>
                    <a:bodyPr/>
                    <a:lstStyle/>
                    <a:p>
                      <a:pPr marL="0" marR="0" algn="l">
                        <a:spcBef>
                          <a:spcPts val="0"/>
                        </a:spcBef>
                        <a:spcAft>
                          <a:spcPts val="0"/>
                        </a:spcAft>
                      </a:pPr>
                      <a:r>
                        <a:rPr lang="en-US" sz="1800" b="1">
                          <a:solidFill>
                            <a:srgbClr val="000000"/>
                          </a:solidFill>
                          <a:effectLst/>
                          <a:latin typeface="Calibri"/>
                          <a:ea typeface="Times New Roman"/>
                          <a:cs typeface="Times New Roman"/>
                        </a:rPr>
                        <a:t>0.93</a:t>
                      </a:r>
                      <a:endParaRPr lang="en-US" sz="1800">
                        <a:effectLst/>
                        <a:latin typeface="Cambria"/>
                        <a:ea typeface="ＭＳ 明朝"/>
                        <a:cs typeface="Times New Roman"/>
                      </a:endParaRPr>
                    </a:p>
                  </a:txBody>
                  <a:tcPr marL="68580" marR="68580" marT="0" marB="0"/>
                </a:tc>
              </a:tr>
              <a:tr h="370840">
                <a:tc>
                  <a:txBody>
                    <a:bodyPr/>
                    <a:lstStyle/>
                    <a:p>
                      <a:pPr marL="0" marR="0" algn="l">
                        <a:spcBef>
                          <a:spcPts val="0"/>
                        </a:spcBef>
                        <a:spcAft>
                          <a:spcPts val="0"/>
                        </a:spcAft>
                      </a:pPr>
                      <a:r>
                        <a:rPr lang="en-US" sz="1800" b="1" dirty="0">
                          <a:effectLst/>
                          <a:latin typeface="Cambria"/>
                          <a:ea typeface="ＭＳ 明朝"/>
                          <a:cs typeface="Times New Roman"/>
                        </a:rPr>
                        <a:t>Hypertension 2</a:t>
                      </a:r>
                      <a:endParaRPr lang="en-US" sz="1800" dirty="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1800" b="1">
                          <a:solidFill>
                            <a:srgbClr val="000000"/>
                          </a:solidFill>
                          <a:effectLst/>
                          <a:latin typeface="Calibri"/>
                          <a:ea typeface="Times New Roman"/>
                          <a:cs typeface="Times New Roman"/>
                        </a:rPr>
                        <a:t>0.60</a:t>
                      </a:r>
                      <a:endParaRPr lang="en-US" sz="1800">
                        <a:effectLst/>
                        <a:latin typeface="Cambria"/>
                        <a:ea typeface="ＭＳ 明朝"/>
                        <a:cs typeface="Times New Roman"/>
                      </a:endParaRPr>
                    </a:p>
                  </a:txBody>
                  <a:tcPr marL="68580" marR="68580" marT="0" marB="0"/>
                </a:tc>
                <a:tc>
                  <a:txBody>
                    <a:bodyPr/>
                    <a:lstStyle/>
                    <a:p>
                      <a:pPr marL="0" marR="0" algn="l">
                        <a:spcBef>
                          <a:spcPts val="1000"/>
                        </a:spcBef>
                        <a:spcAft>
                          <a:spcPts val="0"/>
                        </a:spcAft>
                      </a:pPr>
                      <a:r>
                        <a:rPr lang="en-US" sz="1800" b="1">
                          <a:solidFill>
                            <a:srgbClr val="000000"/>
                          </a:solidFill>
                          <a:effectLst/>
                          <a:latin typeface="Calibri"/>
                          <a:ea typeface="Times New Roman"/>
                          <a:cs typeface="Times New Roman"/>
                        </a:rPr>
                        <a:t>0.69</a:t>
                      </a:r>
                      <a:endParaRPr lang="en-US" sz="1800">
                        <a:effectLst/>
                        <a:latin typeface="Cambria"/>
                        <a:ea typeface="ＭＳ 明朝"/>
                        <a:cs typeface="Times New Roman"/>
                      </a:endParaRPr>
                    </a:p>
                    <a:p>
                      <a:pPr marL="0" marR="0" algn="l">
                        <a:spcBef>
                          <a:spcPts val="1000"/>
                        </a:spcBef>
                        <a:spcAft>
                          <a:spcPts val="0"/>
                        </a:spcAft>
                      </a:pPr>
                      <a:r>
                        <a:rPr lang="en-US" sz="1800">
                          <a:effectLst/>
                          <a:latin typeface="Cambria"/>
                          <a:ea typeface="ＭＳ 明朝"/>
                          <a:cs typeface="Times New Roman"/>
                        </a:rPr>
                        <a:t> </a:t>
                      </a:r>
                    </a:p>
                  </a:txBody>
                  <a:tcPr marL="68580" marR="68580" marT="0" marB="0"/>
                </a:tc>
                <a:tc>
                  <a:txBody>
                    <a:bodyPr/>
                    <a:lstStyle/>
                    <a:p>
                      <a:pPr marL="0" marR="0" algn="l">
                        <a:spcBef>
                          <a:spcPts val="1000"/>
                        </a:spcBef>
                        <a:spcAft>
                          <a:spcPts val="0"/>
                        </a:spcAft>
                      </a:pPr>
                      <a:r>
                        <a:rPr lang="en-US" sz="1800">
                          <a:solidFill>
                            <a:srgbClr val="000000"/>
                          </a:solidFill>
                          <a:effectLst/>
                          <a:latin typeface="Calibri"/>
                          <a:ea typeface="Times New Roman"/>
                          <a:cs typeface="Times New Roman"/>
                        </a:rPr>
                        <a:t>0.87</a:t>
                      </a:r>
                      <a:endParaRPr lang="en-US" sz="1800">
                        <a:effectLst/>
                        <a:latin typeface="Cambria"/>
                        <a:ea typeface="ＭＳ 明朝"/>
                        <a:cs typeface="Times New Roman"/>
                      </a:endParaRPr>
                    </a:p>
                    <a:p>
                      <a:pPr marL="0" marR="0" algn="l">
                        <a:spcBef>
                          <a:spcPts val="1000"/>
                        </a:spcBef>
                        <a:spcAft>
                          <a:spcPts val="0"/>
                        </a:spcAft>
                      </a:pPr>
                      <a:r>
                        <a:rPr lang="en-US" sz="1800">
                          <a:solidFill>
                            <a:srgbClr val="000000"/>
                          </a:solidFill>
                          <a:effectLst/>
                          <a:latin typeface="Menlo Regular"/>
                          <a:ea typeface="ＭＳ 明朝"/>
                          <a:cs typeface="Times New Roman"/>
                        </a:rPr>
                        <a:t> </a:t>
                      </a:r>
                      <a:endParaRPr lang="en-US" sz="1800">
                        <a:effectLst/>
                        <a:latin typeface="Cambria"/>
                        <a:ea typeface="ＭＳ 明朝"/>
                        <a:cs typeface="Times New Roman"/>
                      </a:endParaRPr>
                    </a:p>
                  </a:txBody>
                  <a:tcPr marL="68580" marR="68580" marT="0" marB="0"/>
                </a:tc>
              </a:tr>
              <a:tr h="370840">
                <a:tc>
                  <a:txBody>
                    <a:bodyPr/>
                    <a:lstStyle/>
                    <a:p>
                      <a:pPr marL="0" marR="0" algn="l">
                        <a:spcBef>
                          <a:spcPts val="0"/>
                        </a:spcBef>
                        <a:spcAft>
                          <a:spcPts val="0"/>
                        </a:spcAft>
                      </a:pPr>
                      <a:r>
                        <a:rPr lang="en-US" sz="1800" b="1">
                          <a:effectLst/>
                          <a:latin typeface="Cambria"/>
                          <a:ea typeface="ＭＳ 明朝"/>
                          <a:cs typeface="Times New Roman"/>
                        </a:rPr>
                        <a:t>Full Corpus</a:t>
                      </a:r>
                      <a:endParaRPr lang="en-US" sz="180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1800">
                          <a:solidFill>
                            <a:srgbClr val="000000"/>
                          </a:solidFill>
                          <a:effectLst/>
                          <a:latin typeface="Calibri"/>
                          <a:ea typeface="Times New Roman"/>
                          <a:cs typeface="Times New Roman"/>
                        </a:rPr>
                        <a:t>0.57</a:t>
                      </a:r>
                      <a:endParaRPr lang="en-US" sz="180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1800">
                          <a:solidFill>
                            <a:srgbClr val="000000"/>
                          </a:solidFill>
                          <a:effectLst/>
                          <a:latin typeface="Calibri"/>
                          <a:ea typeface="Times New Roman"/>
                          <a:cs typeface="Times New Roman"/>
                        </a:rPr>
                        <a:t>0.60</a:t>
                      </a:r>
                      <a:endParaRPr lang="en-US" sz="1800">
                        <a:effectLst/>
                        <a:latin typeface="Cambria"/>
                        <a:ea typeface="ＭＳ 明朝"/>
                        <a:cs typeface="Times New Roman"/>
                      </a:endParaRPr>
                    </a:p>
                  </a:txBody>
                  <a:tcPr marL="68580" marR="68580" marT="0" marB="0"/>
                </a:tc>
                <a:tc>
                  <a:txBody>
                    <a:bodyPr/>
                    <a:lstStyle/>
                    <a:p>
                      <a:pPr marL="0" marR="0" algn="l">
                        <a:spcBef>
                          <a:spcPts val="0"/>
                        </a:spcBef>
                        <a:spcAft>
                          <a:spcPts val="0"/>
                        </a:spcAft>
                      </a:pPr>
                      <a:r>
                        <a:rPr lang="en-US" sz="1800" dirty="0">
                          <a:solidFill>
                            <a:srgbClr val="000000"/>
                          </a:solidFill>
                          <a:effectLst/>
                          <a:latin typeface="Calibri"/>
                          <a:ea typeface="Times New Roman"/>
                          <a:cs typeface="Times New Roman"/>
                        </a:rPr>
                        <a:t>0.90</a:t>
                      </a:r>
                      <a:endParaRPr lang="en-US" sz="1800" dirty="0">
                        <a:effectLst/>
                        <a:latin typeface="Cambria"/>
                        <a:ea typeface="ＭＳ 明朝"/>
                        <a:cs typeface="Times New Roman"/>
                      </a:endParaRPr>
                    </a:p>
                  </a:txBody>
                  <a:tcPr marL="68580" marR="68580" marT="0" marB="0"/>
                </a:tc>
              </a:tr>
            </a:tbl>
          </a:graphicData>
        </a:graphic>
      </p:graphicFrame>
      <p:sp>
        <p:nvSpPr>
          <p:cNvPr id="5" name="TextBox 4"/>
          <p:cNvSpPr txBox="1"/>
          <p:nvPr/>
        </p:nvSpPr>
        <p:spPr>
          <a:xfrm>
            <a:off x="457200" y="4954707"/>
            <a:ext cx="8229600" cy="1569660"/>
          </a:xfrm>
          <a:prstGeom prst="rect">
            <a:avLst/>
          </a:prstGeom>
          <a:noFill/>
        </p:spPr>
        <p:txBody>
          <a:bodyPr wrap="square" rtlCol="0">
            <a:spAutoFit/>
          </a:bodyPr>
          <a:lstStyle/>
          <a:p>
            <a:r>
              <a:rPr lang="en-US" sz="2400" dirty="0" smtClean="0"/>
              <a:t>When the primary annotators agree on the span, they tend to agree on the class.</a:t>
            </a:r>
          </a:p>
          <a:p>
            <a:pPr marL="285750" indent="-285750">
              <a:buFont typeface="Arial"/>
              <a:buChar char="•"/>
            </a:pPr>
            <a:r>
              <a:rPr lang="en-US" sz="2400" dirty="0" smtClean="0"/>
              <a:t>This suggests that the difficult task is determining whether a token expresses an instance level assertion.</a:t>
            </a:r>
          </a:p>
        </p:txBody>
      </p:sp>
      <p:sp>
        <p:nvSpPr>
          <p:cNvPr id="3" name="Slide Number Placeholder 2"/>
          <p:cNvSpPr>
            <a:spLocks noGrp="1"/>
          </p:cNvSpPr>
          <p:nvPr>
            <p:ph type="sldNum" sz="quarter" idx="12"/>
          </p:nvPr>
        </p:nvSpPr>
        <p:spPr/>
        <p:txBody>
          <a:bodyPr/>
          <a:lstStyle/>
          <a:p>
            <a:fld id="{5AF1BAC2-E95B-F244-8470-14B488519250}" type="slidenum">
              <a:rPr lang="en-US" smtClean="0"/>
              <a:t>9</a:t>
            </a:fld>
            <a:endParaRPr lang="en-US"/>
          </a:p>
        </p:txBody>
      </p:sp>
    </p:spTree>
    <p:extLst>
      <p:ext uri="{BB962C8B-B14F-4D97-AF65-F5344CB8AC3E}">
        <p14:creationId xmlns:p14="http://schemas.microsoft.com/office/powerpoint/2010/main" val="41991995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94</TotalTime>
  <Words>858</Words>
  <Application>Microsoft Macintosh PowerPoint</Application>
  <PresentationFormat>On-screen Show (4:3)</PresentationFormat>
  <Paragraphs>126</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Measuring Interannotator Agreement in the Florida Annotated Corpus for Translational Science - The difficult ontological task</vt:lpstr>
      <vt:lpstr>Overview</vt:lpstr>
      <vt:lpstr>The Big Goal</vt:lpstr>
      <vt:lpstr>The Florida Annotated Corpus for Translational Science (FACTS)</vt:lpstr>
      <vt:lpstr>The Annotation Tasks</vt:lpstr>
      <vt:lpstr>The Annotation Process</vt:lpstr>
      <vt:lpstr>Interannotator Agreement Was Low</vt:lpstr>
      <vt:lpstr>What happened?</vt:lpstr>
      <vt:lpstr>What is the major source of disagreement?</vt:lpstr>
      <vt:lpstr>Easy Cases</vt:lpstr>
      <vt:lpstr>Difficult cases</vt:lpstr>
      <vt:lpstr>Next steps</vt:lpstr>
      <vt:lpstr>Acknowlegments</vt:lpstr>
    </vt:vector>
  </TitlesOfParts>
  <Company>University of Florida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Interannotator Agreement in the Florida Annotated Corpus for Translational Science - The difficult ontological task</dc:title>
  <dc:creator>Amanda Hicks</dc:creator>
  <cp:lastModifiedBy>Amanda Hicks</cp:lastModifiedBy>
  <cp:revision>22</cp:revision>
  <dcterms:created xsi:type="dcterms:W3CDTF">2017-10-16T14:04:31Z</dcterms:created>
  <dcterms:modified xsi:type="dcterms:W3CDTF">2017-10-25T15:31:32Z</dcterms:modified>
</cp:coreProperties>
</file>