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8" r:id="rId2"/>
    <p:sldId id="266" r:id="rId3"/>
    <p:sldId id="265" r:id="rId4"/>
    <p:sldId id="258" r:id="rId5"/>
    <p:sldId id="260" r:id="rId6"/>
    <p:sldId id="268" r:id="rId7"/>
    <p:sldId id="269" r:id="rId8"/>
    <p:sldId id="270" r:id="rId9"/>
    <p:sldId id="267" r:id="rId10"/>
    <p:sldId id="257" r:id="rId11"/>
    <p:sldId id="272" r:id="rId12"/>
    <p:sldId id="273" r:id="rId13"/>
    <p:sldId id="274" r:id="rId14"/>
    <p:sldId id="279" r:id="rId15"/>
    <p:sldId id="280" r:id="rId16"/>
    <p:sldId id="277" r:id="rId17"/>
    <p:sldId id="276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36845-0B5D-6142-92B5-6E584DF0D9D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333AD-172E-ED41-8F5E-05D9A87D0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33AD-172E-ED41-8F5E-05D9A87D03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8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 level of what each resource provides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33AD-172E-ED41-8F5E-05D9A87D03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6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strive to be consistent across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other screen shots like this to highlight pre versus post-comp and</a:t>
            </a:r>
            <a:r>
              <a:rPr lang="en-US" baseline="0" dirty="0" smtClean="0"/>
              <a:t> target ontology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33AD-172E-ED41-8F5E-05D9A87D03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other screen shots like this to highlight pre versus post-comp and</a:t>
            </a:r>
            <a:r>
              <a:rPr lang="en-US" baseline="0" dirty="0" smtClean="0"/>
              <a:t> target ontology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33AD-172E-ED41-8F5E-05D9A87D03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0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other screen shots like this to highlight pre versus post-comp and</a:t>
            </a:r>
            <a:r>
              <a:rPr lang="en-US" baseline="0" dirty="0" smtClean="0"/>
              <a:t> target ontology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33AD-172E-ED41-8F5E-05D9A87D03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6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PRISM, Gates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3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4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8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0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3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7362-058B-0D4A-AF0C-59115CDB473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D8B06-A745-DC48-877C-ACCB8FA6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upathdb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EuPath</a:t>
            </a:r>
            <a:r>
              <a:rPr lang="en-US" dirty="0" smtClean="0"/>
              <a:t> Ontology:</a:t>
            </a:r>
            <a:br>
              <a:rPr lang="en-US" dirty="0" smtClean="0"/>
            </a:br>
            <a:r>
              <a:rPr lang="en-US" dirty="0" smtClean="0"/>
              <a:t>Supporting </a:t>
            </a:r>
            <a:r>
              <a:rPr lang="en-US" dirty="0"/>
              <a:t>Resources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Infectious Disease Research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Chris Stoeckert, Ph.D. </a:t>
            </a:r>
          </a:p>
          <a:p>
            <a:r>
              <a:rPr lang="en-US" dirty="0" err="1" smtClean="0"/>
              <a:t>Jie</a:t>
            </a:r>
            <a:r>
              <a:rPr lang="en-US" dirty="0" smtClean="0"/>
              <a:t> </a:t>
            </a:r>
            <a:r>
              <a:rPr lang="en-US" dirty="0" err="1" smtClean="0"/>
              <a:t>Zheng</a:t>
            </a:r>
            <a:r>
              <a:rPr lang="en-US" dirty="0" smtClean="0"/>
              <a:t>, Ph.D.</a:t>
            </a:r>
          </a:p>
          <a:p>
            <a:r>
              <a:rPr lang="en-US" b="1" dirty="0" smtClean="0"/>
              <a:t>Microbiology for the CTSA: Ontological Approaches</a:t>
            </a:r>
          </a:p>
          <a:p>
            <a:r>
              <a:rPr lang="en-US" dirty="0" smtClean="0"/>
              <a:t>CTSOG 2017 Ann Arbor, 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9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deep dive into the </a:t>
            </a:r>
            <a:r>
              <a:rPr lang="en-US" dirty="0" err="1" smtClean="0"/>
              <a:t>EuPath</a:t>
            </a:r>
            <a:r>
              <a:rPr lang="en-US" dirty="0" smtClean="0"/>
              <a:t>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in the ontology</a:t>
            </a:r>
          </a:p>
          <a:p>
            <a:r>
              <a:rPr lang="en-US" dirty="0" smtClean="0"/>
              <a:t>choices </a:t>
            </a:r>
            <a:r>
              <a:rPr lang="en-US" dirty="0"/>
              <a:t>in </a:t>
            </a:r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pre</a:t>
            </a:r>
            <a:r>
              <a:rPr lang="en-US" dirty="0"/>
              <a:t>- versus post-compositional classes to meet project </a:t>
            </a:r>
            <a:r>
              <a:rPr lang="en-US" dirty="0" smtClean="0"/>
              <a:t>needs </a:t>
            </a:r>
            <a:endParaRPr lang="en-US" dirty="0"/>
          </a:p>
          <a:p>
            <a:pPr lvl="1"/>
            <a:r>
              <a:rPr lang="en-US" dirty="0"/>
              <a:t>target ontology for new </a:t>
            </a:r>
            <a:r>
              <a:rPr lang="en-US" dirty="0" smtClean="0"/>
              <a:t>terms (</a:t>
            </a:r>
            <a:r>
              <a:rPr lang="en-US" i="1" dirty="0" smtClean="0"/>
              <a:t>where can IDO help?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84" y="4376051"/>
            <a:ext cx="3710645" cy="118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80" y="1590896"/>
            <a:ext cx="5227690" cy="1911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8" y="183198"/>
            <a:ext cx="3612966" cy="647395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1837944" y="2546524"/>
            <a:ext cx="2000936" cy="682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1"/>
          </p:cNvCxnSpPr>
          <p:nvPr/>
        </p:nvCxnSpPr>
        <p:spPr>
          <a:xfrm>
            <a:off x="2532888" y="4096512"/>
            <a:ext cx="2139696" cy="873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6360" y="274638"/>
            <a:ext cx="583021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EuPath</a:t>
            </a:r>
            <a:r>
              <a:rPr lang="en-US" sz="3600" dirty="0" smtClean="0"/>
              <a:t> Ontology:</a:t>
            </a:r>
            <a:br>
              <a:rPr lang="en-US" sz="3600" dirty="0" smtClean="0"/>
            </a:br>
            <a:r>
              <a:rPr lang="en-US" sz="3600" dirty="0" smtClean="0"/>
              <a:t>Information content entities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146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5854" y="274638"/>
            <a:ext cx="4950945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EuPath</a:t>
            </a:r>
            <a:r>
              <a:rPr lang="en-US" sz="3600" dirty="0" smtClean="0"/>
              <a:t> Ontology:</a:t>
            </a:r>
            <a:br>
              <a:rPr lang="en-US" sz="3600" dirty="0" smtClean="0"/>
            </a:br>
            <a:r>
              <a:rPr lang="en-US" sz="3600" dirty="0" smtClean="0"/>
              <a:t>Phenotypic abnormality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3" y="0"/>
            <a:ext cx="2617219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952090" y="3534310"/>
            <a:ext cx="1880171" cy="811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86" y="1571589"/>
            <a:ext cx="5054503" cy="34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5854" y="274638"/>
            <a:ext cx="4950945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EuPath</a:t>
            </a:r>
            <a:r>
              <a:rPr lang="en-US" sz="3600" dirty="0" smtClean="0"/>
              <a:t> Ontology:</a:t>
            </a:r>
            <a:br>
              <a:rPr lang="en-US" sz="3600" dirty="0" smtClean="0"/>
            </a:br>
            <a:r>
              <a:rPr lang="en-US" sz="3600" dirty="0" smtClean="0"/>
              <a:t>Material entity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" y="0"/>
            <a:ext cx="309093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54" y="2280863"/>
            <a:ext cx="5433194" cy="337049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065105" y="3544584"/>
            <a:ext cx="1325367" cy="696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Post-composition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400" dirty="0" smtClean="0"/>
              <a:t>Longitudinal study</a:t>
            </a:r>
          </a:p>
          <a:p>
            <a:pPr lvl="1"/>
            <a:r>
              <a:rPr lang="en-US" sz="2000" dirty="0" smtClean="0"/>
              <a:t>Based on selected age at observation to view anthropometry measured at that time/time period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77" y="2627685"/>
            <a:ext cx="5893825" cy="40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0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</a:t>
            </a:r>
            <a:r>
              <a:rPr lang="en-US" dirty="0"/>
              <a:t>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108"/>
            <a:ext cx="8229600" cy="111125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Case-control study</a:t>
            </a:r>
          </a:p>
          <a:p>
            <a:pPr lvl="1"/>
            <a:r>
              <a:rPr lang="en-US" sz="2000" dirty="0" smtClean="0"/>
              <a:t>Compare case anthropometry measurement at enrollment and after rehydration treatment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18" y="2720063"/>
            <a:ext cx="7324640" cy="365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Submitted </a:t>
            </a:r>
            <a:r>
              <a:rPr lang="en-US" dirty="0"/>
              <a:t>T</a:t>
            </a:r>
            <a:r>
              <a:rPr lang="en-US" dirty="0" smtClean="0"/>
              <a:t>erms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ENVO: ‘river water’</a:t>
            </a:r>
          </a:p>
          <a:p>
            <a:r>
              <a:rPr lang="en-US" dirty="0" smtClean="0"/>
              <a:t>OBIB: ‘information </a:t>
            </a:r>
            <a:r>
              <a:rPr lang="en-US" dirty="0"/>
              <a:t>on availability of parasite genetics </a:t>
            </a:r>
            <a:r>
              <a:rPr lang="en-US" dirty="0" smtClean="0"/>
              <a:t>data’</a:t>
            </a:r>
          </a:p>
          <a:p>
            <a:r>
              <a:rPr lang="en-US" dirty="0" smtClean="0"/>
              <a:t>OHMI: ‘stool </a:t>
            </a:r>
            <a:r>
              <a:rPr lang="en-US" dirty="0"/>
              <a:t>microbiology test </a:t>
            </a:r>
            <a:r>
              <a:rPr lang="en-US" dirty="0" smtClean="0"/>
              <a:t>finding’</a:t>
            </a:r>
          </a:p>
          <a:p>
            <a:r>
              <a:rPr lang="en-US" dirty="0" smtClean="0"/>
              <a:t>OMRSE: ‘human traveling information’</a:t>
            </a:r>
          </a:p>
          <a:p>
            <a:endParaRPr lang="en-US" dirty="0"/>
          </a:p>
          <a:p>
            <a:r>
              <a:rPr lang="en-US" dirty="0" smtClean="0"/>
              <a:t>IDO? </a:t>
            </a:r>
          </a:p>
          <a:p>
            <a:pPr lvl="1"/>
            <a:r>
              <a:rPr lang="en-US" dirty="0" smtClean="0"/>
              <a:t>‘antibiotic administration’</a:t>
            </a:r>
          </a:p>
          <a:p>
            <a:pPr lvl="1"/>
            <a:r>
              <a:rPr lang="en-US" dirty="0" smtClean="0"/>
              <a:t>‘</a:t>
            </a:r>
            <a:r>
              <a:rPr lang="en-US" dirty="0"/>
              <a:t>Date of first antibiotic </a:t>
            </a:r>
            <a:r>
              <a:rPr lang="en-US" smtClean="0"/>
              <a:t>administration’</a:t>
            </a:r>
            <a:endParaRPr lang="en-US" dirty="0" smtClean="0"/>
          </a:p>
          <a:p>
            <a:pPr lvl="1"/>
            <a:r>
              <a:rPr lang="en-US" dirty="0" smtClean="0"/>
              <a:t>‘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Were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rectal swabs collected before antibiotics, and was a whole stool collected within 12 hrs. of registration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?’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2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EuPath</a:t>
            </a:r>
            <a:r>
              <a:rPr lang="en-US" dirty="0" smtClean="0"/>
              <a:t> ontology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we be submitting to IDO?</a:t>
            </a:r>
          </a:p>
          <a:p>
            <a:r>
              <a:rPr lang="en-US" dirty="0" smtClean="0"/>
              <a:t>Where do we draw the line between submitting to other ontologies and generating our own?</a:t>
            </a:r>
          </a:p>
          <a:p>
            <a:r>
              <a:rPr lang="en-US" dirty="0" smtClean="0"/>
              <a:t>The IRIs in </a:t>
            </a:r>
            <a:r>
              <a:rPr lang="en-US" dirty="0" err="1" smtClean="0"/>
              <a:t>EuPath</a:t>
            </a:r>
            <a:r>
              <a:rPr lang="en-US" dirty="0" smtClean="0"/>
              <a:t> ontology are fake since it is primarily meant for internal purposes! Should we register it in OBO Foundry?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926458" cy="4823412"/>
          </a:xfrm>
        </p:spPr>
        <p:txBody>
          <a:bodyPr numCol="2">
            <a:normAutofit fontScale="62500" lnSpcReduction="20000"/>
          </a:bodyPr>
          <a:lstStyle/>
          <a:p>
            <a:r>
              <a:rPr lang="en-US" b="1" dirty="0" err="1" smtClean="0"/>
              <a:t>EuPath</a:t>
            </a:r>
            <a:r>
              <a:rPr lang="en-US" b="1" dirty="0" smtClean="0"/>
              <a:t> team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Roos</a:t>
            </a:r>
            <a:r>
              <a:rPr lang="en-US" dirty="0" smtClean="0"/>
              <a:t> (PI)</a:t>
            </a:r>
          </a:p>
          <a:p>
            <a:pPr lvl="1"/>
            <a:r>
              <a:rPr lang="en-US" dirty="0" smtClean="0"/>
              <a:t>Jessie Kissinger (Co-PI UGA)</a:t>
            </a:r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Stoeckert</a:t>
            </a:r>
            <a:r>
              <a:rPr lang="en-US" dirty="0" smtClean="0"/>
              <a:t> (Co-I)</a:t>
            </a:r>
          </a:p>
          <a:p>
            <a:pPr lvl="1"/>
            <a:r>
              <a:rPr lang="en-US" dirty="0" smtClean="0"/>
              <a:t>Christiane Hertz-Fowler (WT PI Liverpool)</a:t>
            </a:r>
          </a:p>
          <a:p>
            <a:pPr lvl="1"/>
            <a:r>
              <a:rPr lang="en-US" dirty="0"/>
              <a:t>Cristina </a:t>
            </a:r>
            <a:r>
              <a:rPr lang="en-US" dirty="0" err="1"/>
              <a:t>Aurrecoechea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Ana </a:t>
            </a:r>
            <a:r>
              <a:rPr lang="en-US" dirty="0" err="1"/>
              <a:t>Barreto</a:t>
            </a:r>
            <a:endParaRPr lang="en-US" dirty="0" smtClean="0"/>
          </a:p>
          <a:p>
            <a:pPr lvl="1"/>
            <a:r>
              <a:rPr lang="en-US" dirty="0"/>
              <a:t>Eve </a:t>
            </a:r>
            <a:r>
              <a:rPr lang="en-US" dirty="0" err="1" smtClean="0"/>
              <a:t>Basenko</a:t>
            </a:r>
            <a:endParaRPr lang="en-US" dirty="0" smtClean="0"/>
          </a:p>
          <a:p>
            <a:pPr lvl="1"/>
            <a:r>
              <a:rPr lang="en-US" dirty="0"/>
              <a:t>Bob </a:t>
            </a:r>
            <a:r>
              <a:rPr lang="en-US" dirty="0" err="1"/>
              <a:t>Belnap</a:t>
            </a:r>
            <a:endParaRPr lang="en-US" dirty="0" smtClean="0"/>
          </a:p>
          <a:p>
            <a:pPr lvl="1"/>
            <a:r>
              <a:rPr lang="en-US" dirty="0" smtClean="0"/>
              <a:t>Austin Billings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Brestelli</a:t>
            </a:r>
            <a:endParaRPr lang="en-US" dirty="0" smtClean="0"/>
          </a:p>
          <a:p>
            <a:pPr lvl="1"/>
            <a:r>
              <a:rPr lang="en-US" dirty="0" smtClean="0"/>
              <a:t>Brian </a:t>
            </a:r>
            <a:r>
              <a:rPr lang="en-US" dirty="0" err="1" smtClean="0"/>
              <a:t>Brunk</a:t>
            </a:r>
            <a:endParaRPr lang="en-US" dirty="0" smtClean="0"/>
          </a:p>
          <a:p>
            <a:pPr lvl="1"/>
            <a:r>
              <a:rPr lang="en-US" dirty="0" smtClean="0"/>
              <a:t>Shon Cade</a:t>
            </a:r>
          </a:p>
          <a:p>
            <a:pPr lvl="1"/>
            <a:r>
              <a:rPr lang="en-US" dirty="0" smtClean="0"/>
              <a:t>Danielle Callen</a:t>
            </a:r>
          </a:p>
          <a:p>
            <a:pPr lvl="1"/>
            <a:r>
              <a:rPr lang="en-US" dirty="0" smtClean="0"/>
              <a:t>Cristian </a:t>
            </a:r>
            <a:r>
              <a:rPr lang="en-US" dirty="0" err="1" smtClean="0"/>
              <a:t>Cocos</a:t>
            </a:r>
            <a:endParaRPr lang="en-US" dirty="0" smtClean="0"/>
          </a:p>
          <a:p>
            <a:pPr lvl="1"/>
            <a:r>
              <a:rPr lang="en-US" dirty="0"/>
              <a:t>Katherine Crouch</a:t>
            </a:r>
            <a:endParaRPr lang="en-US" dirty="0" smtClean="0"/>
          </a:p>
          <a:p>
            <a:pPr lvl="1"/>
            <a:r>
              <a:rPr lang="en-US" dirty="0"/>
              <a:t>Ryan </a:t>
            </a:r>
            <a:r>
              <a:rPr lang="en-US" dirty="0" smtClean="0"/>
              <a:t>Doherty</a:t>
            </a:r>
          </a:p>
          <a:p>
            <a:pPr lvl="1"/>
            <a:r>
              <a:rPr lang="en-US" dirty="0" smtClean="0"/>
              <a:t>Dave </a:t>
            </a:r>
            <a:r>
              <a:rPr lang="en-US" dirty="0" err="1" smtClean="0"/>
              <a:t>Falke</a:t>
            </a:r>
            <a:endParaRPr lang="en-US" dirty="0" smtClean="0"/>
          </a:p>
          <a:p>
            <a:pPr lvl="1"/>
            <a:r>
              <a:rPr lang="en-US" dirty="0" smtClean="0"/>
              <a:t>Steve Fischer</a:t>
            </a:r>
          </a:p>
          <a:p>
            <a:pPr lvl="1"/>
            <a:r>
              <a:rPr lang="en-US" dirty="0" err="1"/>
              <a:t>Bindu</a:t>
            </a:r>
            <a:r>
              <a:rPr lang="en-US" dirty="0"/>
              <a:t> </a:t>
            </a:r>
            <a:r>
              <a:rPr lang="en-US" dirty="0" err="1"/>
              <a:t>Gajria</a:t>
            </a:r>
            <a:endParaRPr lang="en-US" dirty="0" smtClean="0"/>
          </a:p>
          <a:p>
            <a:pPr lvl="1"/>
            <a:r>
              <a:rPr lang="en-US" dirty="0" smtClean="0"/>
              <a:t>Omar </a:t>
            </a:r>
            <a:r>
              <a:rPr lang="en-US" dirty="0" err="1" smtClean="0"/>
              <a:t>Harb</a:t>
            </a:r>
            <a:endParaRPr lang="en-US" dirty="0" smtClean="0"/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Heiges</a:t>
            </a:r>
            <a:endParaRPr lang="en-US" dirty="0" smtClean="0"/>
          </a:p>
          <a:p>
            <a:pPr lvl="1"/>
            <a:r>
              <a:rPr lang="en-US" dirty="0" err="1" smtClean="0"/>
              <a:t>Sufen</a:t>
            </a:r>
            <a:r>
              <a:rPr lang="en-US" dirty="0" smtClean="0"/>
              <a:t> Hu</a:t>
            </a:r>
          </a:p>
          <a:p>
            <a:pPr lvl="1"/>
            <a:r>
              <a:rPr lang="en-US" dirty="0"/>
              <a:t>Jay Humphrey</a:t>
            </a:r>
            <a:endParaRPr lang="en-US" dirty="0" smtClean="0"/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Iodice</a:t>
            </a:r>
            <a:endParaRPr lang="en-US" dirty="0" smtClean="0"/>
          </a:p>
          <a:p>
            <a:pPr lvl="1"/>
            <a:r>
              <a:rPr lang="en-US" dirty="0" err="1"/>
              <a:t>Cris</a:t>
            </a:r>
            <a:r>
              <a:rPr lang="en-US" dirty="0"/>
              <a:t> Lawrence</a:t>
            </a:r>
            <a:endParaRPr lang="en-US" dirty="0" smtClean="0"/>
          </a:p>
          <a:p>
            <a:pPr lvl="1"/>
            <a:r>
              <a:rPr lang="en-US" dirty="0" smtClean="0"/>
              <a:t>Wei </a:t>
            </a:r>
            <a:r>
              <a:rPr lang="en-US" dirty="0"/>
              <a:t>Li</a:t>
            </a:r>
            <a:endParaRPr lang="en-US" dirty="0" smtClean="0"/>
          </a:p>
          <a:p>
            <a:pPr lvl="1"/>
            <a:r>
              <a:rPr lang="en-US" dirty="0" smtClean="0"/>
              <a:t>Brianna Lindsay</a:t>
            </a:r>
          </a:p>
          <a:p>
            <a:pPr lvl="1"/>
            <a:r>
              <a:rPr lang="en-US" dirty="0" smtClean="0"/>
              <a:t>Debbie </a:t>
            </a:r>
            <a:r>
              <a:rPr lang="en-US" dirty="0" err="1" smtClean="0"/>
              <a:t>Pinney</a:t>
            </a:r>
            <a:endParaRPr lang="en-US" dirty="0" smtClean="0"/>
          </a:p>
          <a:p>
            <a:pPr lvl="1"/>
            <a:r>
              <a:rPr lang="en-US" dirty="0" smtClean="0"/>
              <a:t>Jane Pullman</a:t>
            </a:r>
          </a:p>
          <a:p>
            <a:pPr lvl="1"/>
            <a:r>
              <a:rPr lang="en-US" dirty="0" err="1"/>
              <a:t>Achuchuthan</a:t>
            </a:r>
            <a:r>
              <a:rPr lang="en-US" dirty="0"/>
              <a:t> </a:t>
            </a:r>
            <a:r>
              <a:rPr lang="en-US" dirty="0" err="1" smtClean="0"/>
              <a:t>Shanmugasundram</a:t>
            </a:r>
            <a:endParaRPr lang="en-US" dirty="0" smtClean="0"/>
          </a:p>
          <a:p>
            <a:pPr lvl="1"/>
            <a:r>
              <a:rPr lang="en-US" dirty="0"/>
              <a:t>Drew </a:t>
            </a:r>
            <a:r>
              <a:rPr lang="en-US" dirty="0" smtClean="0"/>
              <a:t>Spruill</a:t>
            </a:r>
          </a:p>
          <a:p>
            <a:pPr lvl="1"/>
            <a:r>
              <a:rPr lang="en-US" dirty="0"/>
              <a:t>David </a:t>
            </a:r>
            <a:r>
              <a:rPr lang="en-US" dirty="0" err="1"/>
              <a:t>Starns</a:t>
            </a:r>
            <a:endParaRPr lang="en-US" dirty="0" smtClean="0"/>
          </a:p>
          <a:p>
            <a:pPr lvl="1"/>
            <a:r>
              <a:rPr lang="en-US" dirty="0" err="1"/>
              <a:t>Haiming</a:t>
            </a:r>
            <a:r>
              <a:rPr lang="en-US" dirty="0"/>
              <a:t> </a:t>
            </a:r>
            <a:r>
              <a:rPr lang="en-US" dirty="0" smtClean="0"/>
              <a:t>Wang</a:t>
            </a:r>
          </a:p>
          <a:p>
            <a:pPr lvl="1"/>
            <a:r>
              <a:rPr lang="en-US" dirty="0" smtClean="0"/>
              <a:t>Susanne </a:t>
            </a:r>
            <a:r>
              <a:rPr lang="en-US" dirty="0" err="1"/>
              <a:t>Warrenfeltz</a:t>
            </a:r>
            <a:endParaRPr lang="en-US" dirty="0" smtClean="0"/>
          </a:p>
          <a:p>
            <a:pPr lvl="1"/>
            <a:r>
              <a:rPr lang="en-US" dirty="0" err="1" smtClean="0"/>
              <a:t>Jie</a:t>
            </a:r>
            <a:r>
              <a:rPr lang="en-US" dirty="0" smtClean="0"/>
              <a:t> Zheng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577" y="1417638"/>
            <a:ext cx="3524035" cy="544036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MicrobiomeDB</a:t>
            </a:r>
            <a:endParaRPr lang="en-US" b="1" dirty="0"/>
          </a:p>
          <a:p>
            <a:pPr lvl="1"/>
            <a:r>
              <a:rPr lang="en-US" dirty="0"/>
              <a:t>Dan </a:t>
            </a:r>
            <a:r>
              <a:rPr lang="en-US" dirty="0" err="1" smtClean="0"/>
              <a:t>Beiting</a:t>
            </a:r>
            <a:r>
              <a:rPr lang="en-US" dirty="0" smtClean="0"/>
              <a:t> (PI)</a:t>
            </a:r>
            <a:endParaRPr lang="en-US" dirty="0"/>
          </a:p>
          <a:p>
            <a:pPr lvl="1"/>
            <a:r>
              <a:rPr lang="en-US" dirty="0"/>
              <a:t>Gabriel </a:t>
            </a:r>
            <a:r>
              <a:rPr lang="en-US" dirty="0" err="1" smtClean="0"/>
              <a:t>Fernandes</a:t>
            </a:r>
            <a:r>
              <a:rPr lang="en-US" dirty="0" smtClean="0"/>
              <a:t> (Co-I Belo)</a:t>
            </a:r>
            <a:endParaRPr lang="en-US" dirty="0"/>
          </a:p>
          <a:p>
            <a:pPr lvl="1"/>
            <a:r>
              <a:rPr lang="en-US" dirty="0" err="1" smtClean="0"/>
              <a:t>Francislon</a:t>
            </a:r>
            <a:r>
              <a:rPr lang="en-US" dirty="0" smtClean="0"/>
              <a:t> </a:t>
            </a:r>
            <a:r>
              <a:rPr lang="en-US" dirty="0"/>
              <a:t>Oliveira </a:t>
            </a:r>
          </a:p>
          <a:p>
            <a:pPr lvl="1"/>
            <a:r>
              <a:rPr lang="en-US" i="1" dirty="0" err="1" smtClean="0"/>
              <a:t>EuPath</a:t>
            </a:r>
            <a:r>
              <a:rPr lang="en-US" i="1" dirty="0" smtClean="0"/>
              <a:t> Team</a:t>
            </a:r>
            <a:endParaRPr lang="en-US" i="1" dirty="0"/>
          </a:p>
        </p:txBody>
      </p:sp>
      <p:pic>
        <p:nvPicPr>
          <p:cNvPr id="5" name="Picture 4" descr="EuPathDB_Logo_19Oct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638"/>
            <a:ext cx="2304836" cy="1060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477" y="594397"/>
            <a:ext cx="2219723" cy="420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20" y="3655313"/>
            <a:ext cx="1961155" cy="48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68" y="4819380"/>
            <a:ext cx="1357058" cy="13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Eukaryotic Pathogen </a:t>
            </a:r>
            <a:r>
              <a:rPr lang="en-US" dirty="0" err="1" smtClean="0"/>
              <a:t>Bioinformatic</a:t>
            </a:r>
            <a:r>
              <a:rPr lang="en-US" dirty="0" smtClean="0"/>
              <a:t> Resource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NIAID supported center to provide public resources to explore and mine datasets on eukaryotic pathogens and host interactions</a:t>
            </a:r>
          </a:p>
          <a:p>
            <a:r>
              <a:rPr lang="en-US" dirty="0" smtClean="0"/>
              <a:t>Include major disease causing pathogens such as </a:t>
            </a:r>
            <a:r>
              <a:rPr lang="en-US" dirty="0" err="1" smtClean="0"/>
              <a:t>Plasmodiums</a:t>
            </a:r>
            <a:r>
              <a:rPr lang="en-US" dirty="0" smtClean="0"/>
              <a:t>, Trypanosomes, and fungal pathogens.</a:t>
            </a:r>
          </a:p>
          <a:p>
            <a:r>
              <a:rPr lang="en-US" dirty="0" smtClean="0"/>
              <a:t>236 </a:t>
            </a:r>
            <a:r>
              <a:rPr lang="en-US" dirty="0"/>
              <a:t>annotated </a:t>
            </a:r>
            <a:r>
              <a:rPr lang="en-US" dirty="0" smtClean="0"/>
              <a:t>genomes</a:t>
            </a:r>
          </a:p>
          <a:p>
            <a:r>
              <a:rPr lang="en-US" dirty="0" err="1" smtClean="0"/>
              <a:t>Omics</a:t>
            </a:r>
            <a:r>
              <a:rPr lang="en-US" dirty="0" smtClean="0"/>
              <a:t> datasets</a:t>
            </a:r>
          </a:p>
          <a:p>
            <a:r>
              <a:rPr lang="en-US" dirty="0" smtClean="0"/>
              <a:t>Epidemiologic datasets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9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391" y="1513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Fourteen </a:t>
            </a:r>
            <a:r>
              <a:rPr lang="en-US" dirty="0" err="1" smtClean="0"/>
              <a:t>EuPath</a:t>
            </a:r>
            <a:r>
              <a:rPr lang="en-US" dirty="0" smtClean="0"/>
              <a:t>-supported Resources</a:t>
            </a:r>
            <a:endParaRPr lang="en-US" dirty="0"/>
          </a:p>
        </p:txBody>
      </p:sp>
      <p:pic>
        <p:nvPicPr>
          <p:cNvPr id="5" name="Picture 4" descr="EuPathDB_Logo_19Oct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1" y="1524069"/>
            <a:ext cx="3647299" cy="1678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091" y="1969374"/>
            <a:ext cx="4152900" cy="78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957" y="4448921"/>
            <a:ext cx="3313346" cy="987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392" y="3431800"/>
            <a:ext cx="367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 organism-centered web sites plus a </a:t>
            </a:r>
            <a:r>
              <a:rPr lang="en-US" dirty="0" err="1" smtClean="0"/>
              <a:t>EuPath</a:t>
            </a:r>
            <a:r>
              <a:rPr lang="en-US" dirty="0" smtClean="0"/>
              <a:t> portal and </a:t>
            </a:r>
            <a:r>
              <a:rPr lang="en-US" dirty="0" err="1" smtClean="0"/>
              <a:t>ortholog</a:t>
            </a:r>
            <a:r>
              <a:rPr lang="en-US" dirty="0" smtClean="0"/>
              <a:t> site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5497" y="5339531"/>
            <a:ext cx="795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Coming soon with initial datasets on malaria surveillance and enteric pathogens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Focus is on people and how their environment impacts disease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6092" y="2823010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systems biology platform for integrating, mining and analyzing microbiome datasets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</a:t>
            </a:r>
            <a:r>
              <a:rPr lang="en-US" dirty="0" err="1" smtClean="0"/>
              <a:t>EuPath</a:t>
            </a:r>
            <a:r>
              <a:rPr lang="en-US" dirty="0" smtClean="0"/>
              <a:t>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EuPath</a:t>
            </a:r>
            <a:r>
              <a:rPr lang="en-US" dirty="0"/>
              <a:t> ontology is an application ontology developed to encode our understanding of what data is about in the public resources developed and maintained by the Eukaryotic Pathogen Database Bioinformatics Resource Center (</a:t>
            </a:r>
            <a:r>
              <a:rPr lang="en-US" dirty="0" err="1"/>
              <a:t>EuPathDB</a:t>
            </a:r>
            <a:r>
              <a:rPr lang="en-US" dirty="0"/>
              <a:t>; </a:t>
            </a:r>
            <a:r>
              <a:rPr lang="en-US" u="sng" dirty="0">
                <a:hlinkClick r:id="rId2"/>
              </a:rPr>
              <a:t>http://eupathdb.org).  </a:t>
            </a:r>
            <a:endParaRPr lang="en-US" u="sng" dirty="0" smtClean="0">
              <a:hlinkClick r:id="rId2"/>
            </a:endParaRPr>
          </a:p>
          <a:p>
            <a:r>
              <a:rPr lang="en-US" dirty="0"/>
              <a:t>The </a:t>
            </a:r>
            <a:r>
              <a:rPr lang="en-US" dirty="0" err="1"/>
              <a:t>EuPath</a:t>
            </a:r>
            <a:r>
              <a:rPr lang="en-US" dirty="0"/>
              <a:t> ontology was built based on the Ontology of Biomedical Investigations (OBI) with integration of other OBO ontologies such as PATO, OGMS, DO, etc. as needed for coverage. </a:t>
            </a:r>
            <a:endParaRPr lang="en-US" dirty="0" smtClean="0"/>
          </a:p>
          <a:p>
            <a:r>
              <a:rPr lang="en-US" dirty="0" smtClean="0"/>
              <a:t>Currently </a:t>
            </a:r>
            <a:r>
              <a:rPr lang="en-US" dirty="0"/>
              <a:t>the </a:t>
            </a:r>
            <a:r>
              <a:rPr lang="en-US" dirty="0" err="1"/>
              <a:t>EuPath</a:t>
            </a:r>
            <a:r>
              <a:rPr lang="en-US" dirty="0"/>
              <a:t> ontology is primarily intended to be used for support of the </a:t>
            </a:r>
            <a:r>
              <a:rPr lang="en-US" dirty="0" err="1"/>
              <a:t>EuPathDB</a:t>
            </a:r>
            <a:r>
              <a:rPr lang="en-US" dirty="0"/>
              <a:t> sites. Terms with </a:t>
            </a:r>
            <a:r>
              <a:rPr lang="en-US" dirty="0" err="1"/>
              <a:t>EuPath</a:t>
            </a:r>
            <a:r>
              <a:rPr lang="en-US" dirty="0"/>
              <a:t> ontology IDs that are not specific to </a:t>
            </a:r>
            <a:r>
              <a:rPr lang="en-US" dirty="0" err="1"/>
              <a:t>EuPathDB</a:t>
            </a:r>
            <a:r>
              <a:rPr lang="en-US" dirty="0"/>
              <a:t> will be submitted to OBO Foundry ontologies for subsequent import and replacement of those terms when they are available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https://bioportal.bioontology.org/ontologies/EUPATH</a:t>
            </a:r>
            <a:endParaRPr lang="en-US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83415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into </a:t>
            </a:r>
            <a:r>
              <a:rPr lang="en-US" dirty="0" err="1" smtClean="0"/>
              <a:t>EuPath</a:t>
            </a:r>
            <a:r>
              <a:rPr lang="en-US" dirty="0" smtClean="0"/>
              <a:t>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have to load, integrate, and make available for data mining a new data set with rich descriptions of specimens or has many epidemiological variables.</a:t>
            </a:r>
          </a:p>
          <a:p>
            <a:r>
              <a:rPr lang="en-US" dirty="0" smtClean="0"/>
              <a:t>Data and variables need to be understood and need to be semantically consistent with previous (and future) datasets.</a:t>
            </a:r>
          </a:p>
          <a:p>
            <a:r>
              <a:rPr lang="en-US" dirty="0" smtClean="0"/>
              <a:t>Once data is displayed on a web site in user-friendly (as opposed to ontology-rigorous) form, it still needs to be understood through the ontology.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8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are we referring to the same things on different sites?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0" y="2112670"/>
            <a:ext cx="3883536" cy="2184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620" y="1435517"/>
            <a:ext cx="36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</a:t>
            </a:r>
            <a:r>
              <a:rPr lang="en-US" b="1" dirty="0" err="1" smtClean="0"/>
              <a:t>EuPath</a:t>
            </a:r>
            <a:r>
              <a:rPr lang="en-US" b="1" dirty="0" smtClean="0"/>
              <a:t>: Identify </a:t>
            </a:r>
            <a:r>
              <a:rPr lang="en-US" b="1" dirty="0"/>
              <a:t>Genes based on ICEMR Serum Antibody Levels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67" y="4689111"/>
            <a:ext cx="4645858" cy="21688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7135" y="4289882"/>
            <a:ext cx="407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</a:t>
            </a:r>
            <a:r>
              <a:rPr lang="en-US" b="1" dirty="0" err="1" smtClean="0"/>
              <a:t>ClinEpi</a:t>
            </a:r>
            <a:r>
              <a:rPr lang="en-US" b="1" dirty="0" smtClean="0"/>
              <a:t>: Select a Set of Participants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0" y="1990154"/>
            <a:ext cx="3650134" cy="22698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56589" y="1422627"/>
            <a:ext cx="36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</a:t>
            </a:r>
            <a:r>
              <a:rPr lang="en-US" b="1" dirty="0" err="1" smtClean="0"/>
              <a:t>MicrobiomeDB</a:t>
            </a:r>
            <a:r>
              <a:rPr lang="en-US" b="1" dirty="0" smtClean="0"/>
              <a:t>: Identify Samples based on Sample Details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928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are we referring to the same things on different sites?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193" y="1445791"/>
            <a:ext cx="4474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</a:t>
            </a:r>
            <a:r>
              <a:rPr lang="en-US" b="1" dirty="0" err="1" smtClean="0"/>
              <a:t>EuPath</a:t>
            </a:r>
            <a:r>
              <a:rPr lang="en-US" b="1" dirty="0" smtClean="0"/>
              <a:t>: </a:t>
            </a:r>
            <a:r>
              <a:rPr lang="en-US" b="1" dirty="0"/>
              <a:t>Identify SNPs based on Differences Between Two Groups of Isolates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7135" y="4289882"/>
            <a:ext cx="407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</a:t>
            </a:r>
            <a:r>
              <a:rPr lang="en-US" b="1" dirty="0" err="1" smtClean="0"/>
              <a:t>ClinEpi</a:t>
            </a:r>
            <a:r>
              <a:rPr lang="en-US" b="1" dirty="0" smtClean="0"/>
              <a:t>: Select a Set of Participants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556589" y="1412353"/>
            <a:ext cx="36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</a:t>
            </a:r>
            <a:r>
              <a:rPr lang="en-US" b="1" dirty="0" err="1" smtClean="0"/>
              <a:t>MicrobiomeDB</a:t>
            </a:r>
            <a:r>
              <a:rPr lang="en-US" b="1" dirty="0" smtClean="0"/>
              <a:t>: Identify Samples based on Sample Details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81" y="4570841"/>
            <a:ext cx="3675964" cy="2287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34" y="2016947"/>
            <a:ext cx="3462394" cy="2288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9" y="2058684"/>
            <a:ext cx="3279953" cy="22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3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2590" y="4749566"/>
            <a:ext cx="1929311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Jie</a:t>
            </a:r>
            <a:r>
              <a:rPr lang="en-US" sz="2400" dirty="0" smtClean="0"/>
              <a:t> Zheng</a:t>
            </a:r>
          </a:p>
          <a:p>
            <a:pPr algn="ctr"/>
            <a:r>
              <a:rPr lang="en-US" sz="2400" dirty="0" smtClean="0"/>
              <a:t>Cristian </a:t>
            </a:r>
            <a:r>
              <a:rPr lang="en-US" sz="2400" dirty="0" err="1" smtClean="0"/>
              <a:t>Cocos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548044" y="224204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 column headers from data files (variables)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8043" y="1735161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 to </a:t>
            </a:r>
            <a:r>
              <a:rPr lang="en-US" dirty="0" err="1" smtClean="0"/>
              <a:t>EuPath</a:t>
            </a:r>
            <a:r>
              <a:rPr lang="en-US" dirty="0" smtClean="0"/>
              <a:t> ontology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69256" y="3385476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for in OBO ontologies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16004" y="3385476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previous associated web display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16004" y="4896433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to </a:t>
            </a:r>
            <a:r>
              <a:rPr lang="en-US" dirty="0" err="1" smtClean="0"/>
              <a:t>EuPath</a:t>
            </a:r>
            <a:r>
              <a:rPr lang="en-US" dirty="0" smtClean="0"/>
              <a:t> ontology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29862" y="4896433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to OBO ontology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 flipH="1">
            <a:off x="6626830" y="1138604"/>
            <a:ext cx="1" cy="596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7" idx="0"/>
          </p:cNvCxnSpPr>
          <p:nvPr/>
        </p:nvCxnSpPr>
        <p:spPr>
          <a:xfrm flipH="1">
            <a:off x="5548043" y="2649561"/>
            <a:ext cx="1078787" cy="735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8" idx="0"/>
          </p:cNvCxnSpPr>
          <p:nvPr/>
        </p:nvCxnSpPr>
        <p:spPr>
          <a:xfrm>
            <a:off x="6626830" y="2649561"/>
            <a:ext cx="1267961" cy="735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 flipH="1">
            <a:off x="5008649" y="4299876"/>
            <a:ext cx="539394" cy="596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9" idx="0"/>
          </p:cNvCxnSpPr>
          <p:nvPr/>
        </p:nvCxnSpPr>
        <p:spPr>
          <a:xfrm>
            <a:off x="5548043" y="4299876"/>
            <a:ext cx="2346748" cy="596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  <a:endCxn id="9" idx="1"/>
          </p:cNvCxnSpPr>
          <p:nvPr/>
        </p:nvCxnSpPr>
        <p:spPr>
          <a:xfrm>
            <a:off x="6087435" y="5353633"/>
            <a:ext cx="7285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9048" y="523154"/>
            <a:ext cx="4222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EuPathDB</a:t>
            </a:r>
            <a:r>
              <a:rPr lang="en-US" sz="2400" dirty="0"/>
              <a:t> Ontology helps us:</a:t>
            </a:r>
            <a:br>
              <a:rPr lang="en-US" sz="2400" dirty="0"/>
            </a:br>
            <a:r>
              <a:rPr lang="en-US" sz="2400" dirty="0" smtClean="0"/>
              <a:t>- Encode </a:t>
            </a:r>
            <a:r>
              <a:rPr lang="en-US" sz="2400" dirty="0"/>
              <a:t>understanding of variables</a:t>
            </a:r>
            <a:br>
              <a:rPr lang="en-US" sz="2400" dirty="0"/>
            </a:br>
            <a:r>
              <a:rPr lang="en-US" sz="2400" dirty="0" smtClean="0"/>
              <a:t>- Track </a:t>
            </a:r>
            <a:r>
              <a:rPr lang="en-US" sz="2400" dirty="0"/>
              <a:t>when variables from different projects are about the same entity</a:t>
            </a:r>
            <a:br>
              <a:rPr lang="en-US" sz="2400" dirty="0"/>
            </a:br>
            <a:r>
              <a:rPr lang="en-US" sz="2400" dirty="0" smtClean="0"/>
              <a:t>- Provide </a:t>
            </a:r>
            <a:r>
              <a:rPr lang="en-US" sz="2400" dirty="0"/>
              <a:t>semantic harmonization across projects for web </a:t>
            </a:r>
            <a:r>
              <a:rPr lang="en-US" sz="2400" dirty="0" smtClean="0"/>
              <a:t>sites.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3722"/>
            <a:ext cx="2897313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Achieving semantic harmony across projects and sites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07" y="0"/>
            <a:ext cx="626619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19" y="3195262"/>
            <a:ext cx="26918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Gates_HBDG</a:t>
            </a:r>
            <a:r>
              <a:rPr lang="en-US" sz="1400" dirty="0" smtClean="0"/>
              <a:t> =&gt; </a:t>
            </a:r>
            <a:r>
              <a:rPr lang="en-US" sz="1400" dirty="0" err="1" smtClean="0"/>
              <a:t>ClinEpi</a:t>
            </a:r>
            <a:endParaRPr lang="en-US" sz="1400" dirty="0" smtClean="0"/>
          </a:p>
          <a:p>
            <a:r>
              <a:rPr lang="en-US" sz="1400" dirty="0" smtClean="0"/>
              <a:t>ICEMR protein array =&gt; </a:t>
            </a:r>
            <a:r>
              <a:rPr lang="en-US" sz="1400" dirty="0" err="1" smtClean="0"/>
              <a:t>EuPathDB</a:t>
            </a:r>
            <a:endParaRPr lang="en-US" sz="1400" dirty="0" smtClean="0"/>
          </a:p>
          <a:p>
            <a:r>
              <a:rPr lang="en-US" sz="1400" dirty="0" err="1" smtClean="0"/>
              <a:t>amazonia</a:t>
            </a:r>
            <a:r>
              <a:rPr lang="en-US" sz="1400" dirty="0" smtClean="0"/>
              <a:t> (ICEMR) =&gt; </a:t>
            </a:r>
            <a:r>
              <a:rPr lang="en-US" sz="1400" dirty="0" err="1" smtClean="0"/>
              <a:t>Clin</a:t>
            </a:r>
            <a:endParaRPr lang="en-US" sz="1400" dirty="0" smtClean="0"/>
          </a:p>
          <a:p>
            <a:r>
              <a:rPr lang="en-US" sz="1400" dirty="0" err="1" smtClean="0"/>
              <a:t>indian</a:t>
            </a:r>
            <a:r>
              <a:rPr lang="en-US" sz="1400" dirty="0" smtClean="0"/>
              <a:t> (ICEMR) =&gt; </a:t>
            </a:r>
            <a:r>
              <a:rPr lang="en-US" sz="1400" dirty="0" err="1" smtClean="0"/>
              <a:t>ClinEpi</a:t>
            </a:r>
            <a:endParaRPr lang="en-US" sz="1400" dirty="0" smtClean="0"/>
          </a:p>
          <a:p>
            <a:r>
              <a:rPr lang="en-US" sz="1400" dirty="0"/>
              <a:t>p</a:t>
            </a:r>
            <a:r>
              <a:rPr lang="en-US" sz="1400" dirty="0" smtClean="0"/>
              <a:t>rism (ICEMR) =&gt; </a:t>
            </a:r>
            <a:r>
              <a:rPr lang="en-US" sz="1400" dirty="0" err="1" smtClean="0"/>
              <a:t>ClinEpi</a:t>
            </a:r>
            <a:endParaRPr lang="en-US" sz="1400" dirty="0" smtClean="0"/>
          </a:p>
          <a:p>
            <a:r>
              <a:rPr lang="en-US" sz="1400" dirty="0" err="1" smtClean="0"/>
              <a:t>microbiomeDB</a:t>
            </a:r>
            <a:r>
              <a:rPr lang="en-US" sz="1400" dirty="0" smtClean="0"/>
              <a:t> =&gt; </a:t>
            </a:r>
            <a:r>
              <a:rPr lang="en-US" sz="1400" dirty="0" err="1" smtClean="0"/>
              <a:t>MicrobiomeDB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ICEMR = International Center of Excellence in Malaria Research</a:t>
            </a:r>
          </a:p>
        </p:txBody>
      </p:sp>
    </p:spTree>
    <p:extLst>
      <p:ext uri="{BB962C8B-B14F-4D97-AF65-F5344CB8AC3E}">
        <p14:creationId xmlns:p14="http://schemas.microsoft.com/office/powerpoint/2010/main" val="178527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924</Words>
  <Application>Microsoft Macintosh PowerPoint</Application>
  <PresentationFormat>On-screen Show (4:3)</PresentationFormat>
  <Paragraphs>134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EuPath Ontology: Supporting Resources for  Infectious Disease Research </vt:lpstr>
      <vt:lpstr>Eukaryotic Pathogen Bioinformatic Resource Center</vt:lpstr>
      <vt:lpstr>Fourteen EuPath-supported Resources</vt:lpstr>
      <vt:lpstr>Purpose of the EuPath ontology</vt:lpstr>
      <vt:lpstr>What goes into EuPath ontology</vt:lpstr>
      <vt:lpstr>When are we referring to the same things on different sites?  </vt:lpstr>
      <vt:lpstr>When are we referring to the same things on different sites?  </vt:lpstr>
      <vt:lpstr>PowerPoint Presentation</vt:lpstr>
      <vt:lpstr>Achieving semantic harmony across projects and sites</vt:lpstr>
      <vt:lpstr>A deep dive into the EuPath ontology</vt:lpstr>
      <vt:lpstr>The EuPath Ontology: Information content entities</vt:lpstr>
      <vt:lpstr>The EuPath Ontology: Phenotypic abnormality</vt:lpstr>
      <vt:lpstr>The EuPath Ontology: Material entity</vt:lpstr>
      <vt:lpstr>Post-composition</vt:lpstr>
      <vt:lpstr>Pre-composition</vt:lpstr>
      <vt:lpstr>Examples of Submitted Terms</vt:lpstr>
      <vt:lpstr>EuPath ontology questions</vt:lpstr>
      <vt:lpstr>Thank you</vt:lpstr>
    </vt:vector>
  </TitlesOfParts>
  <Company>Penn Center for Bioinformatics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EuPath Ontology</dc:title>
  <dc:creator>Chris Stoeckert</dc:creator>
  <cp:lastModifiedBy>Amanda Hicks</cp:lastModifiedBy>
  <cp:revision>33</cp:revision>
  <dcterms:created xsi:type="dcterms:W3CDTF">2017-10-04T18:39:14Z</dcterms:created>
  <dcterms:modified xsi:type="dcterms:W3CDTF">2017-10-30T16:34:00Z</dcterms:modified>
</cp:coreProperties>
</file>